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0" r:id="rId4"/>
    <p:sldId id="445" r:id="rId5"/>
    <p:sldId id="258" r:id="rId6"/>
    <p:sldId id="259" r:id="rId7"/>
    <p:sldId id="446" r:id="rId8"/>
    <p:sldId id="352" r:id="rId9"/>
    <p:sldId id="375" r:id="rId10"/>
    <p:sldId id="261" r:id="rId11"/>
    <p:sldId id="429" r:id="rId12"/>
    <p:sldId id="425" r:id="rId13"/>
    <p:sldId id="409" r:id="rId14"/>
    <p:sldId id="432" r:id="rId15"/>
    <p:sldId id="434" r:id="rId16"/>
    <p:sldId id="440" r:id="rId17"/>
    <p:sldId id="438" r:id="rId18"/>
    <p:sldId id="291" r:id="rId19"/>
    <p:sldId id="423" r:id="rId20"/>
    <p:sldId id="426" r:id="rId21"/>
    <p:sldId id="452" r:id="rId22"/>
    <p:sldId id="378" r:id="rId23"/>
    <p:sldId id="441" r:id="rId24"/>
    <p:sldId id="388" r:id="rId25"/>
    <p:sldId id="451" r:id="rId26"/>
    <p:sldId id="436" r:id="rId27"/>
    <p:sldId id="430" r:id="rId28"/>
    <p:sldId id="349" r:id="rId29"/>
  </p:sldIdLst>
  <p:sldSz cx="9144000" cy="6858000" type="screen4x3"/>
  <p:notesSz cx="6797675" cy="987266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/>
    <p:restoredTop sz="94704"/>
  </p:normalViewPr>
  <p:slideViewPr>
    <p:cSldViewPr>
      <p:cViewPr varScale="1">
        <p:scale>
          <a:sx n="105" d="100"/>
          <a:sy n="105" d="100"/>
        </p:scale>
        <p:origin x="16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9CF58B4-D475-78F7-A315-DF53FEBE7C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fr-FR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EB6996BE-22AC-FD96-E4A0-CD3B37D1F67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B99A1A-C4FB-9540-B3E2-AD745A8B627B}" type="datetime1">
              <a:rPr lang="fr-FR" altLang="fr-FR"/>
              <a:pPr/>
              <a:t>24/06/2024</a:t>
            </a:fld>
            <a:endParaRPr lang="fr-FR" altLang="fr-FR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583E78B1-FB49-4C28-40BD-083A2BAD38E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fr-FR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F84C92D1-CE69-688D-F667-2A575BAB926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298493-9003-B948-8E86-E94A4B017C0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4E4C844-AEAF-F5EB-0B5E-92A71D254BB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altLang="fr-FR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1B764979-EA83-7C41-1337-B7F1B9695BC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fr-FR" altLang="fr-FR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4D273D8C-4E4C-CB08-6C42-7DCD2A9EA10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870E53BD-796C-08BF-CAA9-262B3357757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475"/>
            <a:ext cx="54387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B902B9E9-3163-56B0-1185-C507AF8965B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altLang="fr-FR"/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CF682F95-3283-7FB3-5A0B-671393C646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C1B2BBC-73D0-3540-B33D-BBE2C094439C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13B4E78-8A4B-B9A4-E287-FE96FDE357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7B86AF-0C06-8A4B-B583-69B54B2C059D}" type="slidenum">
              <a:rPr lang="fr-FR" altLang="fr-FR" sz="1200"/>
              <a:pPr/>
              <a:t>12</a:t>
            </a:fld>
            <a:endParaRPr lang="fr-FR" altLang="fr-FR" sz="1200"/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905312B4-F341-196E-64E0-76FD270B46B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solidFill>
            <a:srgbClr val="FFFFFF"/>
          </a:solidFill>
          <a:ln/>
        </p:spPr>
      </p:sp>
      <p:sp>
        <p:nvSpPr>
          <p:cNvPr id="32772" name="Text Box 2">
            <a:extLst>
              <a:ext uri="{FF2B5EF4-FFF2-40B4-BE49-F238E27FC236}">
                <a16:creationId xmlns:a16="http://schemas.microsoft.com/office/drawing/2014/main" id="{44723CA9-C6FD-8F02-EB11-DE9FE7DE1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58760E4-850C-A9F1-72E3-7F41EC69F7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25AEE8-840B-6F46-B5E3-8FB63EECBAC8}" type="slidenum">
              <a:rPr lang="fr-FR" altLang="fr-FR" sz="1200"/>
              <a:pPr/>
              <a:t>13</a:t>
            </a:fld>
            <a:endParaRPr lang="fr-FR" altLang="fr-FR" sz="1200"/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F9C581E1-F0AE-A6E1-EBF3-261D1770423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solidFill>
            <a:srgbClr val="FFFFFF"/>
          </a:solidFill>
          <a:ln/>
        </p:spPr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id="{6DD531E3-F75C-AF0E-F816-4CE67CC86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F9807915-8076-DF67-7DF0-15B44A3F36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37D494-E78E-604B-BEA1-4F0D6EAC34E4}" type="slidenum">
              <a:rPr lang="fr-FR" altLang="fr-FR" sz="1200"/>
              <a:pPr/>
              <a:t>14</a:t>
            </a:fld>
            <a:endParaRPr lang="fr-FR" altLang="fr-FR" sz="1200"/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9B1B4D29-7609-C5D0-9CB4-11DF22C69B6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solidFill>
            <a:srgbClr val="FFFFFF"/>
          </a:solidFill>
          <a:ln/>
        </p:spPr>
      </p:sp>
      <p:sp>
        <p:nvSpPr>
          <p:cNvPr id="26628" name="Text Box 2">
            <a:extLst>
              <a:ext uri="{FF2B5EF4-FFF2-40B4-BE49-F238E27FC236}">
                <a16:creationId xmlns:a16="http://schemas.microsoft.com/office/drawing/2014/main" id="{1B26FBBF-0D2C-22E5-2968-CAA541CAE6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30F6677-6F32-9621-4A49-F0847410D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F2DBB9-1905-124D-891C-7BAA19324B44}" type="slidenum">
              <a:rPr lang="fr-FR" altLang="fr-FR" sz="1200"/>
              <a:pPr/>
              <a:t>15</a:t>
            </a:fld>
            <a:endParaRPr lang="fr-FR" altLang="fr-FR" sz="1200"/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22916088-1196-35C7-5616-B8CF92F5F4E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solidFill>
            <a:srgbClr val="FFFFFF"/>
          </a:solidFill>
          <a:ln/>
        </p:spPr>
      </p:sp>
      <p:sp>
        <p:nvSpPr>
          <p:cNvPr id="28676" name="Text Box 2">
            <a:extLst>
              <a:ext uri="{FF2B5EF4-FFF2-40B4-BE49-F238E27FC236}">
                <a16:creationId xmlns:a16="http://schemas.microsoft.com/office/drawing/2014/main" id="{86BC5E74-D986-595B-00C8-661F0832B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2BBC-73D0-3540-B33D-BBE2C094439C}" type="slidenum">
              <a:rPr lang="fr-FR" altLang="fr-FR" smtClean="0"/>
              <a:pPr/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987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C5BB005E-6D17-31DE-46D0-B35255007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7977674-78B6-344E-8194-BC6FA194E3D3}" type="slidenum">
              <a:rPr lang="fr-FR" altLang="fr-FR" sz="1200"/>
              <a:pPr/>
              <a:t>19</a:t>
            </a:fld>
            <a:endParaRPr lang="fr-FR" altLang="fr-FR" sz="1200"/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B670CF68-FEB7-EED9-A3BE-73D4FE9DCA1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solidFill>
            <a:srgbClr val="FFFFFF"/>
          </a:solidFill>
          <a:ln/>
        </p:spPr>
      </p:sp>
      <p:sp>
        <p:nvSpPr>
          <p:cNvPr id="45060" name="Text Box 2">
            <a:extLst>
              <a:ext uri="{FF2B5EF4-FFF2-40B4-BE49-F238E27FC236}">
                <a16:creationId xmlns:a16="http://schemas.microsoft.com/office/drawing/2014/main" id="{EA991971-F558-2770-9F65-537466C47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A2D6BCE6-8FB5-39E6-2F74-609E43269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9028D5-3D14-5944-909E-D92436A2E4ED}" type="slidenum">
              <a:rPr lang="fr-FR" altLang="fr-FR" sz="1200"/>
              <a:pPr/>
              <a:t>20</a:t>
            </a:fld>
            <a:endParaRPr lang="fr-FR" altLang="fr-FR" sz="1200"/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D6ACA928-B7D5-67D7-4ED8-DEFC8ACDAD0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solidFill>
            <a:srgbClr val="FFFFFF"/>
          </a:solidFill>
          <a:ln/>
        </p:spPr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84796BAB-D2AD-3246-1552-FE4D616CE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2BBC-73D0-3540-B33D-BBE2C094439C}" type="slidenum">
              <a:rPr lang="fr-FR" altLang="fr-FR" smtClean="0"/>
              <a:pPr/>
              <a:t>26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3850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70433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2796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5837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8451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8566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2491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149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739965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60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9125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586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s://www.google.com/imgres?q=instagrame&amp;imgurl=https%3A%2F%2Flemediacom.com%2Fwp-content%2Fuploads%2F2022%2F03%2FSymbole-Instagram.jpg&amp;imgrefurl=https%3A%2F%2Flemediacom.com%2Fproduct%2Finstagram-deploie-une-nouvelle-fonctionnalite-pour-encourager-ses-utilisateurs-mineurs-a-mieux-gerer-leur-temps-passe-sur-la-plateforme-2%2F&amp;docid=hz9UMMGxAFYT6M&amp;tbnid=bCbHEo1FUF53LM&amp;vet=12ahUKEwiG68uw39-GAxXhTKQEHSS6D-YQM3oECBcQAA..i&amp;w=1232&amp;h=994&amp;hcb=2&amp;ved=2ahUKEwiG68uw39-GAxXhTKQEHSS6D-YQM3oECBcQAA" TargetMode="External"/><Relationship Id="rId7" Type="http://schemas.openxmlformats.org/officeDocument/2006/relationships/hyperlink" Target="https://www.google.com/imgres?q=site%20internet&amp;imgurl=http%3A%2F%2Fkjr-online.fr%2Fwp-content%2Fuploads%2F2016%2F05%2Fcreationsiteinternet.jpg&amp;imgrefurl=https%3A%2F%2Fkjr-online.fr%2F&amp;docid=7HoORqgq99m8zM&amp;tbnid=8PkXVEWp-rtZvM&amp;vet=12ahUKEwiI0ZeM4N-GAxWtV0EAHYRQD4EQM3oFCIUBEAA..i&amp;w=600&amp;h=450&amp;hcb=2&amp;ved=2ahUKEwiI0ZeM4N-GAxWtV0EAHYRQD4EQM3oFCIUBEA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www.google.com/imgres?q=facebook&amp;imgurl=https%3A%2F%2Fstore-images.s-microsoft.com%2Fimage%2Fapps.37935.9007199266245907.b029bd80-381a-4869-854f-bac6f359c5c9.91f8693c-c75b-4050-a796-63e1314d18c9%3Fh%3D464&amp;imgrefurl=https%3A%2F%2Fapps.microsoft.com%2Ffr-ca%2Fdetail%2F9wzdncrfj2wl&amp;docid=roY4PQKooM413M&amp;tbnid=9f8AJancgsXfwM&amp;vet=12ahUKEwihiby639-GAxXTSaQEHRO8DBQQM3oECGQQAA..i&amp;w=464&amp;h=464&amp;hcb=2&amp;ved=2ahUKEwihiby639-GAxXTSaQEHRO8DBQQM3oECGQQAA" TargetMode="Externa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png"/><Relationship Id="rId39" Type="http://schemas.openxmlformats.org/officeDocument/2006/relationships/image" Target="../media/image55.jpeg"/><Relationship Id="rId21" Type="http://schemas.openxmlformats.org/officeDocument/2006/relationships/image" Target="../media/image42.png"/><Relationship Id="rId34" Type="http://schemas.openxmlformats.org/officeDocument/2006/relationships/hyperlink" Target="https://www.google.com/imgres?q=ilo%20immo%20Loan%20Rosiaux&amp;imgurl=https%3A%2F%2Fwww.pagesjaunes.fr%2Fmedia%2Fagc%2F31%2F3b%2F31%2F00%2F00%2Fc6%2Fa7%2F50%2F5e%2F70%2F659d313b310000c6a7505e70%2F659d313b310000c6a7505e71.jpg&amp;imgrefurl=https%3A%2F%2Fwww.pagesjaunes.fr%2Fpros%2F62698768&amp;docid=cz0l11mVVbRbyM&amp;tbnid=ruY8sIGHCxMZwM&amp;vet=12ahUKEwi-n_iEjd6GAxXJdqQEHdQbD2oQM3oECEgQAA..i&amp;w=990&amp;h=870&amp;hcb=2&amp;itg=1&amp;ved=2ahUKEwi-n_iEjd6GAxXJdqQEHdQbD2oQM3oECEgQAA" TargetMode="External"/><Relationship Id="rId42" Type="http://schemas.openxmlformats.org/officeDocument/2006/relationships/image" Target="../media/image57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jpe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32" Type="http://schemas.openxmlformats.org/officeDocument/2006/relationships/hyperlink" Target="https://www.google.com/imgres?q=janus%20int%C3%A9rim&amp;imgurl=https%3A%2F%2Flookaside.fbsbx.com%2Flookaside%2Fcrawler%2Fmedia%2F%3Fmedia_id%3D100083842876741&amp;imgrefurl=https%3A%2F%2Fwww.facebook.com%2FJanusCarvin62%2F&amp;docid=RSTVC9t-gGHKMM&amp;tbnid=kj2wwB5EBns7wM&amp;vet=12ahUKEwitoNGijN6GAxUIfKQEHdJxBmgQM3oECBcQAA..i&amp;w=960&amp;h=960&amp;hcb=2&amp;ved=2ahUKEwitoNGijN6GAxUIfKQEHdJxBmgQM3oECBcQAA" TargetMode="External"/><Relationship Id="rId37" Type="http://schemas.openxmlformats.org/officeDocument/2006/relationships/image" Target="../media/image54.jpeg"/><Relationship Id="rId40" Type="http://schemas.openxmlformats.org/officeDocument/2006/relationships/image" Target="../media/image56.emf"/><Relationship Id="rId45" Type="http://schemas.openxmlformats.org/officeDocument/2006/relationships/image" Target="../media/image59.pn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png"/><Relationship Id="rId28" Type="http://schemas.openxmlformats.org/officeDocument/2006/relationships/image" Target="../media/image49.jpeg"/><Relationship Id="rId36" Type="http://schemas.openxmlformats.org/officeDocument/2006/relationships/hyperlink" Target="https://www.google.com/imgres?q=delbarre%20menuiserie%20vermelles&amp;imgurl=https%3A%2F%2Fwww.pagesjaunes.fr%2Fmedia%2Fagc%2Fe1%2F58%2Fd7%2F00%2F00%2Fc5%2F08%2Fe7%2F26%2F28%2F5d35e158d70000c508e72628%2F5d35e158d70000c508e72629.jpg&amp;imgrefurl=https%3A%2F%2Fwww.pagesjaunes.fr%2Fpros%2F00682007&amp;docid=gqJMelAZ9l5pnM&amp;tbnid=dVCn4ZFHJuVkEM&amp;vet=12ahUKEwiz8rC-jd6GAxVTTaQEHaPEBsoQM3oECGMQAA..i&amp;w=448&amp;h=215&amp;hcb=2&amp;ved=2ahUKEwiz8rC-jd6GAxVTTaQEHaPEBsoQM3oECGMQAA" TargetMode="External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31" Type="http://schemas.openxmlformats.org/officeDocument/2006/relationships/image" Target="../media/image51.png"/><Relationship Id="rId44" Type="http://schemas.openxmlformats.org/officeDocument/2006/relationships/image" Target="../media/image58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jpeg"/><Relationship Id="rId27" Type="http://schemas.openxmlformats.org/officeDocument/2006/relationships/image" Target="../media/image48.jpeg"/><Relationship Id="rId30" Type="http://schemas.openxmlformats.org/officeDocument/2006/relationships/hyperlink" Target="https://www.google.com/imgres?q=eco%20alternative&amp;imgurl=https%3A%2F%2Fwww.eco-alternativ-energies.fr%2Fcontent%2Fimages%2F2022%2F04%2Feco-reno-logo-solo.png&amp;imgrefurl=https%3A%2F%2Fwww.eco-alternativ-energies.fr%2F&amp;docid=qk7hqSk8mF77hM&amp;tbnid=cjBT6pmzdb7M1M&amp;vet=12ahUKEwikuduPjN6GAxUTdqQEHThNBiEQM3oECFsQAA..i&amp;w=1000&amp;h=387&amp;hcb=2&amp;ved=2ahUKEwikuduPjN6GAxUTdqQEHThNBiEQM3oECFsQAA" TargetMode="External"/><Relationship Id="rId35" Type="http://schemas.openxmlformats.org/officeDocument/2006/relationships/image" Target="../media/image53.jpeg"/><Relationship Id="rId43" Type="http://schemas.openxmlformats.org/officeDocument/2006/relationships/hyperlink" Target="https://www.google.com/imgres?q=TPF%20Utilities%20%C3%A0%20Lesquin&amp;imgurl=https%3A%2F%2Fmedia.licdn.com%2Fdms%2Fimage%2FC4E0BAQFTZlZAismhOA%2Fcompany-logo_200_200%2F0%2F1676479084614%2Ftpf_utilities_logo%3Fe%3D2147483647%26v%3Dbeta%26t%3DR8FwJ5RobMDVD1AyfVTNvN_kpcr7_aNAKdMLLsTf7oI&amp;imgrefurl=https%3A%2F%2Ffr.linkedin.com%2Fcompany%2Ftpf-utilities%3Ftrk%3Dpublic_profile_experience-item_profile-section-card_image-click&amp;docid=K2idfVut-xsXoM&amp;tbnid=um7oZ1FAX3ddPM&amp;vet=12ahUKEwiqz4Xsj96GAxUgdaQEHRKwClQQM3oECGMQAA..i&amp;w=200&amp;h=200&amp;hcb=2&amp;ved=2ahUKEwiqz4Xsj96GAxUgdaQEHRKwClQQM3oECGMQAA" TargetMode="External"/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2.jpeg"/><Relationship Id="rId38" Type="http://schemas.openxmlformats.org/officeDocument/2006/relationships/hyperlink" Target="https://www.google.com/imgres?q=HDC%20Watreloos&amp;imgurl=https%3A%2F%2Fmedia.licdn.com%2Fdms%2Fimage%2FC4D0BAQGB0BOBgLED5g%2Fcompany-logo_200_200%2F0%2F1630560023091%3Fe%3D2147483647%26v%3Dbeta%26t%3DhtPpSbCy0nelbvBnpaw1hrXuQQDL1tqM9gmfTi4gpEA&amp;imgrefurl=https%3A%2F%2Ffr.linkedin.com%2Fcompany%2Fsas-h-d-c&amp;docid=c1OdKv4rzBPdQM&amp;tbnid=zNIbMnsdQB3t4M&amp;vet=12ahUKEwiagr2Djt6GAxXGRaQEHdh7AaEQM3oECA8QAA..i&amp;w=200&amp;h=200&amp;hcb=2&amp;ved=2ahUKEwiagr2Djt6GAxXGRaQEHdh7AaEQM3oECA8QAA" TargetMode="External"/><Relationship Id="rId20" Type="http://schemas.openxmlformats.org/officeDocument/2006/relationships/image" Target="../media/image41.png"/><Relationship Id="rId41" Type="http://schemas.openxmlformats.org/officeDocument/2006/relationships/hyperlink" Target="https://www.google.com/imgres?q=mille%20et%20un%20batiments%20%C3%A0%20vieille%20chapelle&amp;imgurl=https%3A%2F%2Fwww.pagesjaunes.fr%2Fmedia%2Fagc%2F69%2F31%2F65%2F00%2F00%2F2f%2F0c%2Faf%2F11%2F96%2F60dc69316500002f0caf1196%2F60dc69316500002f0caf1197.jpg&amp;imgrefurl=https%3A%2F%2Fwww.pagesjaunes.fr%2Fpros%2F54425463&amp;docid=eUEHbP2XIJGiKM&amp;tbnid=IzuV3u5TN49uOM&amp;vet=12ahUKEwjHiZKVj96GAxV5TaQEHSneDU0QM3oECBMQAA..i&amp;w=569&amp;h=366&amp;hcb=2&amp;ved=2ahUKEwjHiZKVj96GAxV5TaQEHSneDU0QM3oECBMQA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package" Target="../embeddings/Feuille_de_calcul_Microsoft_Excel1.xls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jpg"/><Relationship Id="rId2" Type="http://schemas.openxmlformats.org/officeDocument/2006/relationships/video" Target="\Users\jacquesribaille\Library\Containers\com.apple.mail\Data\Library\Mail%20Downloads\76E429DE-A18C-470B-A546-E777822221FC\Inconnu.mp4" TargetMode="External"/><Relationship Id="rId1" Type="http://schemas.microsoft.com/office/2007/relationships/media" Target="\Users\jacquesribaille\Library\Containers\com.apple.mail\Data\Library\Mail%20Downloads\76E429DE-A18C-470B-A546-E777822221FC\Inconnu.mp4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5" Type="http://schemas.openxmlformats.org/officeDocument/2006/relationships/package" Target="../embeddings/Feuille_de_calcul_Microsoft_Excel3.xlsx"/><Relationship Id="rId4" Type="http://schemas.openxmlformats.org/officeDocument/2006/relationships/image" Target="../media/image7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>
            <a:extLst>
              <a:ext uri="{FF2B5EF4-FFF2-40B4-BE49-F238E27FC236}">
                <a16:creationId xmlns:a16="http://schemas.microsoft.com/office/drawing/2014/main" id="{11B39FC8-7D74-27A8-DE7F-0354B5C07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038" y="56292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2800"/>
          </a:p>
        </p:txBody>
      </p:sp>
      <p:pic>
        <p:nvPicPr>
          <p:cNvPr id="15363" name="Image 8" descr="US Vermelles.png">
            <a:extLst>
              <a:ext uri="{FF2B5EF4-FFF2-40B4-BE49-F238E27FC236}">
                <a16:creationId xmlns:a16="http://schemas.microsoft.com/office/drawing/2014/main" id="{047D0A69-5403-570B-C074-F24E2BF18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531813"/>
            <a:ext cx="6696075" cy="252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H:\Assemblée générale USV\logo football usv.png">
            <a:extLst>
              <a:ext uri="{FF2B5EF4-FFF2-40B4-BE49-F238E27FC236}">
                <a16:creationId xmlns:a16="http://schemas.microsoft.com/office/drawing/2014/main" id="{AA38080C-1100-F887-8C29-F891F5CB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5938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ZoneTexte 8">
            <a:extLst>
              <a:ext uri="{FF2B5EF4-FFF2-40B4-BE49-F238E27FC236}">
                <a16:creationId xmlns:a16="http://schemas.microsoft.com/office/drawing/2014/main" id="{2E18A88D-81E6-FBCA-E107-BDB00C71A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349500"/>
            <a:ext cx="838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6000" b="1">
                <a:cs typeface="Arial" panose="020B0604020202020204" pitchFamily="34" charset="0"/>
              </a:rPr>
              <a:t>Assemblée générale</a:t>
            </a:r>
          </a:p>
        </p:txBody>
      </p:sp>
      <p:sp>
        <p:nvSpPr>
          <p:cNvPr id="15366" name="Sous-titre 9">
            <a:extLst>
              <a:ext uri="{FF2B5EF4-FFF2-40B4-BE49-F238E27FC236}">
                <a16:creationId xmlns:a16="http://schemas.microsoft.com/office/drawing/2014/main" id="{4E1CEC8A-B9CE-041F-E2BA-41D755F9C11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331913" y="3573463"/>
            <a:ext cx="6400800" cy="91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Vendredi 21 juin 2024</a:t>
            </a:r>
          </a:p>
        </p:txBody>
      </p:sp>
      <p:pic>
        <p:nvPicPr>
          <p:cNvPr id="15367" name="Picture 9" descr="H:\Assemblée générale USV\ballon-de-foot-47f58267.png">
            <a:extLst>
              <a:ext uri="{FF2B5EF4-FFF2-40B4-BE49-F238E27FC236}">
                <a16:creationId xmlns:a16="http://schemas.microsoft.com/office/drawing/2014/main" id="{913BD724-EB2E-579B-F92E-07430CAA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61461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H:\Assemblée générale USV\logo football usv.png">
            <a:extLst>
              <a:ext uri="{FF2B5EF4-FFF2-40B4-BE49-F238E27FC236}">
                <a16:creationId xmlns:a16="http://schemas.microsoft.com/office/drawing/2014/main" id="{2DB0A6D6-A4A6-DF41-763F-E4581C86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7913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ZoneTexte 8">
            <a:extLst>
              <a:ext uri="{FF2B5EF4-FFF2-40B4-BE49-F238E27FC236}">
                <a16:creationId xmlns:a16="http://schemas.microsoft.com/office/drawing/2014/main" id="{66EDA1BE-0A6F-17AF-3FB8-7E5C29695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04800"/>
            <a:ext cx="5183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/>
              <a:t>       </a:t>
            </a:r>
            <a:r>
              <a:rPr lang="fr-FR" altLang="fr-FR" sz="2800" b="1" dirty="0">
                <a:solidFill>
                  <a:srgbClr val="000000"/>
                </a:solidFill>
              </a:rPr>
              <a:t>STAGE DE PAQUES 2024</a:t>
            </a:r>
          </a:p>
        </p:txBody>
      </p:sp>
      <p:sp>
        <p:nvSpPr>
          <p:cNvPr id="21508" name="ZoneTexte 1">
            <a:extLst>
              <a:ext uri="{FF2B5EF4-FFF2-40B4-BE49-F238E27FC236}">
                <a16:creationId xmlns:a16="http://schemas.microsoft.com/office/drawing/2014/main" id="{265349A3-7BE1-B04E-53AB-7D704CE37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919662"/>
            <a:ext cx="3876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 dirty="0"/>
              <a:t>Merci aux éducateurs, </a:t>
            </a:r>
          </a:p>
          <a:p>
            <a:r>
              <a:rPr lang="fr-FR" altLang="fr-FR" sz="2000" b="1" dirty="0"/>
              <a:t>à l’association des supporters</a:t>
            </a:r>
          </a:p>
          <a:p>
            <a:r>
              <a:rPr lang="fr-FR" altLang="fr-FR" sz="2000" b="1" dirty="0"/>
              <a:t> de l’USV, et à la</a:t>
            </a:r>
          </a:p>
          <a:p>
            <a:r>
              <a:rPr lang="fr-FR" altLang="fr-FR" sz="2000" b="1" dirty="0"/>
              <a:t> municipalité </a:t>
            </a:r>
          </a:p>
        </p:txBody>
      </p:sp>
      <p:sp>
        <p:nvSpPr>
          <p:cNvPr id="21509" name="ZoneTexte 5">
            <a:extLst>
              <a:ext uri="{FF2B5EF4-FFF2-40B4-BE49-F238E27FC236}">
                <a16:creationId xmlns:a16="http://schemas.microsoft.com/office/drawing/2014/main" id="{B9A01027-15F2-C7E1-ED0C-792301C6A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5381624"/>
            <a:ext cx="1995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 dirty="0"/>
              <a:t>80 participants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FD0499-FAD2-DB3C-3E95-5202071BF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835696" y="828673"/>
            <a:ext cx="6120680" cy="409098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H:\Assemblée générale USV\logo football usv.png">
            <a:extLst>
              <a:ext uri="{FF2B5EF4-FFF2-40B4-BE49-F238E27FC236}">
                <a16:creationId xmlns:a16="http://schemas.microsoft.com/office/drawing/2014/main" id="{D12B66A3-30A5-9111-F679-32BA21319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7913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ZoneTexte 8">
            <a:extLst>
              <a:ext uri="{FF2B5EF4-FFF2-40B4-BE49-F238E27FC236}">
                <a16:creationId xmlns:a16="http://schemas.microsoft.com/office/drawing/2014/main" id="{023ACE5D-2AC1-8D6F-C4AE-FA6B9BE3B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04800"/>
            <a:ext cx="51831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       </a:t>
            </a:r>
            <a:endParaRPr lang="fr-FR" altLang="fr-FR" sz="2800" b="1">
              <a:solidFill>
                <a:srgbClr val="000000"/>
              </a:solidFill>
            </a:endParaRPr>
          </a:p>
        </p:txBody>
      </p:sp>
      <p:sp>
        <p:nvSpPr>
          <p:cNvPr id="22532" name="ZoneTexte 2">
            <a:extLst>
              <a:ext uri="{FF2B5EF4-FFF2-40B4-BE49-F238E27FC236}">
                <a16:creationId xmlns:a16="http://schemas.microsoft.com/office/drawing/2014/main" id="{79C84FBF-9453-F6CC-85B6-9514643B7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62200"/>
            <a:ext cx="472757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altLang="fr-FR" sz="2400" b="1" dirty="0"/>
              <a:t>Développement des thèmes</a:t>
            </a:r>
          </a:p>
          <a:p>
            <a:r>
              <a:rPr lang="fr-FR" altLang="fr-FR" sz="2400" b="1" dirty="0"/>
              <a:t>       - Environnement</a:t>
            </a:r>
          </a:p>
          <a:p>
            <a:r>
              <a:rPr lang="fr-FR" altLang="fr-FR" sz="2400" b="1" dirty="0"/>
              <a:t>       - Santé</a:t>
            </a:r>
          </a:p>
          <a:p>
            <a:r>
              <a:rPr lang="fr-FR" altLang="fr-FR" sz="2400" b="1" dirty="0"/>
              <a:t>       - Culture foot</a:t>
            </a:r>
          </a:p>
          <a:p>
            <a:r>
              <a:rPr lang="fr-FR" altLang="fr-FR" sz="2400" b="1" dirty="0"/>
              <a:t>       - Règles du jeu et arbitrage</a:t>
            </a:r>
          </a:p>
          <a:p>
            <a:r>
              <a:rPr lang="fr-FR" altLang="fr-FR" sz="2400" b="1" dirty="0"/>
              <a:t>       - Engagement citoyen</a:t>
            </a:r>
          </a:p>
          <a:p>
            <a:endParaRPr lang="fr-FR" altLang="fr-FR" sz="2400" b="1" dirty="0"/>
          </a:p>
        </p:txBody>
      </p:sp>
      <p:sp>
        <p:nvSpPr>
          <p:cNvPr id="22533" name="ZoneTexte 4">
            <a:extLst>
              <a:ext uri="{FF2B5EF4-FFF2-40B4-BE49-F238E27FC236}">
                <a16:creationId xmlns:a16="http://schemas.microsoft.com/office/drawing/2014/main" id="{D5B5CF74-9C56-A413-E657-5C27FBEBD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57200"/>
            <a:ext cx="6275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 b="1"/>
              <a:t>PROGRAMME EDUCATIF FEDERAL</a:t>
            </a:r>
          </a:p>
        </p:txBody>
      </p:sp>
      <p:pic>
        <p:nvPicPr>
          <p:cNvPr id="22534" name="Image 5" descr="Unknown-4.jpeg">
            <a:extLst>
              <a:ext uri="{FF2B5EF4-FFF2-40B4-BE49-F238E27FC236}">
                <a16:creationId xmlns:a16="http://schemas.microsoft.com/office/drawing/2014/main" id="{D30B65B5-592E-EFE6-F54C-0F9A1CFF4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1200"/>
            <a:ext cx="3810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7A440C5B-7977-27B4-56AB-A2340B3C2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204912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ZoneTexte 2">
            <a:extLst>
              <a:ext uri="{FF2B5EF4-FFF2-40B4-BE49-F238E27FC236}">
                <a16:creationId xmlns:a16="http://schemas.microsoft.com/office/drawing/2014/main" id="{7FBE9FFD-4EDF-7116-8BA0-3FFDAF408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04800"/>
            <a:ext cx="386715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 b="1"/>
              <a:t>SERVICES CIVIQUES</a:t>
            </a:r>
            <a:r>
              <a:rPr lang="fr-FR" altLang="fr-FR"/>
              <a:t>:</a:t>
            </a:r>
          </a:p>
        </p:txBody>
      </p:sp>
      <p:sp>
        <p:nvSpPr>
          <p:cNvPr id="31748" name="ZoneTexte 4">
            <a:extLst>
              <a:ext uri="{FF2B5EF4-FFF2-40B4-BE49-F238E27FC236}">
                <a16:creationId xmlns:a16="http://schemas.microsoft.com/office/drawing/2014/main" id="{57DC3426-B097-1E36-AC2F-9EC39A4D3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1898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 dirty="0"/>
              <a:t>Léo RICHARD</a:t>
            </a:r>
          </a:p>
        </p:txBody>
      </p:sp>
      <p:sp>
        <p:nvSpPr>
          <p:cNvPr id="31749" name="ZoneTexte 5">
            <a:extLst>
              <a:ext uri="{FF2B5EF4-FFF2-40B4-BE49-F238E27FC236}">
                <a16:creationId xmlns:a16="http://schemas.microsoft.com/office/drawing/2014/main" id="{8D6C0993-05BE-4303-B184-57D34C3B8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16" y="3524310"/>
            <a:ext cx="3664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 dirty="0"/>
              <a:t>                   Florian DELPLAN</a:t>
            </a:r>
          </a:p>
        </p:txBody>
      </p:sp>
      <p:sp>
        <p:nvSpPr>
          <p:cNvPr id="31750" name="ZoneTexte 9">
            <a:extLst>
              <a:ext uri="{FF2B5EF4-FFF2-40B4-BE49-F238E27FC236}">
                <a16:creationId xmlns:a16="http://schemas.microsoft.com/office/drawing/2014/main" id="{7EDB4F71-B488-4279-8901-CB1BD420A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747" y="537222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 dirty="0"/>
              <a:t>Animation du PEF</a:t>
            </a:r>
          </a:p>
          <a:p>
            <a:endParaRPr lang="fr-FR" altLang="fr-FR" dirty="0"/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0BF02703-61F3-BC71-0DC5-39B7204AF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47" y="5517232"/>
            <a:ext cx="838200" cy="255588"/>
          </a:xfrm>
          <a:prstGeom prst="rightArrow">
            <a:avLst>
              <a:gd name="adj1" fmla="val 50000"/>
              <a:gd name="adj2" fmla="val 4999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fr-FR" altLang="fr-F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189AB89-E5DC-F5C0-9D1C-BC597CADB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879" y="1196752"/>
            <a:ext cx="1605137" cy="20925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B28336-3F50-FAB2-F075-F5B8D8AFA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218" y="2819108"/>
            <a:ext cx="1779102" cy="20332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FD2C074F-C442-2111-E211-D7EA1A35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2">
            <a:extLst>
              <a:ext uri="{FF2B5EF4-FFF2-40B4-BE49-F238E27FC236}">
                <a16:creationId xmlns:a16="http://schemas.microsoft.com/office/drawing/2014/main" id="{BCC832BF-83E3-DCE8-8E59-95E8A1D5F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177323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23556" name="Text Box 3">
            <a:extLst>
              <a:ext uri="{FF2B5EF4-FFF2-40B4-BE49-F238E27FC236}">
                <a16:creationId xmlns:a16="http://schemas.microsoft.com/office/drawing/2014/main" id="{CCCC7F67-CCD2-7299-CD4A-09C4BF555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081213"/>
            <a:ext cx="2238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FFFFFF"/>
                </a:solidFill>
              </a:rPr>
              <a:t> </a:t>
            </a:r>
          </a:p>
          <a:p>
            <a:pPr eaLnBrk="1" hangingPunct="1"/>
            <a:endParaRPr lang="fr-FR" altLang="fr-FR" sz="1200">
              <a:solidFill>
                <a:srgbClr val="FFFFFF"/>
              </a:solidFill>
            </a:endParaRPr>
          </a:p>
          <a:p>
            <a:pPr eaLnBrk="1" hangingPunct="1"/>
            <a:endParaRPr lang="fr-FR" altLang="fr-FR">
              <a:solidFill>
                <a:srgbClr val="FFFFFF"/>
              </a:solidFill>
            </a:endParaRPr>
          </a:p>
          <a:p>
            <a:pPr eaLnBrk="1" hangingPunct="1"/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23557" name="Text Box 4">
            <a:extLst>
              <a:ext uri="{FF2B5EF4-FFF2-40B4-BE49-F238E27FC236}">
                <a16:creationId xmlns:a16="http://schemas.microsoft.com/office/drawing/2014/main" id="{9C839D1A-86ED-560E-5812-4EDA858DF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46200"/>
            <a:ext cx="7543800" cy="625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                 </a:t>
            </a: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RASSEMBLEMENT U8: Samedi 30 mars</a:t>
            </a:r>
          </a:p>
          <a:p>
            <a:pPr eaLnBrk="1" hangingPunct="1"/>
            <a:endParaRPr lang="fr-FR" altLang="fr-FR" b="1" dirty="0">
              <a:solidFill>
                <a:srgbClr val="FFFFFF"/>
              </a:solidFill>
            </a:endParaRP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TOURNOI VERT U12:  Lundi 1er avril :   Vainqueur Sequedin</a:t>
            </a:r>
          </a:p>
          <a:p>
            <a:pPr eaLnBrk="1" hangingPunct="1"/>
            <a:endParaRPr lang="fr-FR" altLang="fr-FR" b="1" dirty="0">
              <a:solidFill>
                <a:srgbClr val="FFFFFF"/>
              </a:solidFill>
            </a:endParaRP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CHALLENGE Roger MERCIER  U10/U11 : Jeudi 9 mai  </a:t>
            </a: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                            U10 Vainqueur : Vermelles</a:t>
            </a: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                            U11 Vainqueur: Noyelles sous </a:t>
            </a:r>
            <a:r>
              <a:rPr lang="fr-FR" altLang="fr-FR" b="1" dirty="0" err="1">
                <a:solidFill>
                  <a:srgbClr val="FFFFFF"/>
                </a:solidFill>
              </a:rPr>
              <a:t>lens</a:t>
            </a:r>
            <a:endParaRPr lang="fr-FR" altLang="fr-FR" b="1" dirty="0">
              <a:solidFill>
                <a:srgbClr val="FFFFFF"/>
              </a:solidFill>
            </a:endParaRPr>
          </a:p>
          <a:p>
            <a:pPr eaLnBrk="1" hangingPunct="1"/>
            <a:endParaRPr lang="fr-FR" altLang="fr-FR" b="1" dirty="0">
              <a:solidFill>
                <a:srgbClr val="FFFFFF"/>
              </a:solidFill>
            </a:endParaRP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PENT’CUP U14: Samedi 17 et Dimanche 18 mai</a:t>
            </a: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                            Vainqueur: Roubaix</a:t>
            </a:r>
          </a:p>
          <a:p>
            <a:pPr eaLnBrk="1" hangingPunct="1"/>
            <a:endParaRPr lang="fr-FR" altLang="fr-FR" b="1" dirty="0">
              <a:solidFill>
                <a:srgbClr val="FFFFFF"/>
              </a:solidFill>
            </a:endParaRP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RASSEMBLEMENT U9: Lundi 19 mai</a:t>
            </a:r>
          </a:p>
          <a:p>
            <a:pPr eaLnBrk="1" hangingPunct="1"/>
            <a:endParaRPr lang="fr-FR" altLang="fr-FR" b="1" dirty="0">
              <a:solidFill>
                <a:srgbClr val="FFFFFF"/>
              </a:solidFill>
            </a:endParaRP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FEMI’FOOT U13F: Dimanche 19 juin</a:t>
            </a: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                            Vainqueur:  Croix </a:t>
            </a:r>
          </a:p>
          <a:p>
            <a:pPr eaLnBrk="1" hangingPunct="1"/>
            <a:endParaRPr lang="fr-FR" altLang="fr-FR" b="1" dirty="0">
              <a:solidFill>
                <a:srgbClr val="FFFFFF"/>
              </a:solidFill>
            </a:endParaRP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TOURNOI U 13 à 11: Samedi 18 juin:</a:t>
            </a:r>
          </a:p>
          <a:p>
            <a:pPr eaLnBrk="1" hangingPunct="1"/>
            <a:r>
              <a:rPr lang="fr-FR" altLang="fr-FR" b="1" dirty="0">
                <a:solidFill>
                  <a:srgbClr val="FFFFFF"/>
                </a:solidFill>
              </a:rPr>
              <a:t>                            Vainqueur:  Saint Omer</a:t>
            </a:r>
          </a:p>
          <a:p>
            <a:pPr eaLnBrk="1" hangingPunct="1"/>
            <a:endParaRPr lang="fr-FR" altLang="fr-FR" dirty="0">
              <a:solidFill>
                <a:srgbClr val="FFFFFF"/>
              </a:solidFill>
            </a:endParaRPr>
          </a:p>
          <a:p>
            <a:pPr eaLnBrk="1" hangingPunct="1"/>
            <a:r>
              <a:rPr lang="fr-FR" altLang="fr-FR" dirty="0">
                <a:solidFill>
                  <a:srgbClr val="FFFFFF"/>
                </a:solidFill>
              </a:rPr>
              <a:t>   </a:t>
            </a:r>
          </a:p>
          <a:p>
            <a:pPr eaLnBrk="1" hangingPunct="1"/>
            <a:r>
              <a:rPr lang="fr-FR" altLang="fr-FR" dirty="0">
                <a:solidFill>
                  <a:srgbClr val="FFFFFF"/>
                </a:solidFill>
              </a:rPr>
              <a:t>	</a:t>
            </a:r>
            <a:endParaRPr lang="fr-FR" altLang="ja-JP" b="1" dirty="0">
              <a:solidFill>
                <a:srgbClr val="FFFFFF"/>
              </a:solidFill>
            </a:endParaRPr>
          </a:p>
          <a:p>
            <a:pPr eaLnBrk="1" hangingPunct="1"/>
            <a:endParaRPr lang="fr-FR" altLang="fr-FR" dirty="0">
              <a:solidFill>
                <a:srgbClr val="FFFFFF"/>
              </a:solidFill>
            </a:endParaRPr>
          </a:p>
          <a:p>
            <a:pPr eaLnBrk="1" hangingPunct="1"/>
            <a:r>
              <a:rPr lang="fr-FR" altLang="fr-FR" dirty="0">
                <a:solidFill>
                  <a:srgbClr val="FFFFFF"/>
                </a:solidFill>
              </a:rPr>
              <a:t> </a:t>
            </a:r>
          </a:p>
          <a:p>
            <a:pPr eaLnBrk="1" hangingPunct="1"/>
            <a:r>
              <a:rPr lang="fr-FR" altLang="fr-FR" dirty="0">
                <a:solidFill>
                  <a:srgbClr val="FFFFFF"/>
                </a:solidFill>
              </a:rPr>
              <a:t>                 </a:t>
            </a:r>
          </a:p>
        </p:txBody>
      </p:sp>
      <p:sp>
        <p:nvSpPr>
          <p:cNvPr id="23558" name="WordArt 5">
            <a:extLst>
              <a:ext uri="{FF2B5EF4-FFF2-40B4-BE49-F238E27FC236}">
                <a16:creationId xmlns:a16="http://schemas.microsoft.com/office/drawing/2014/main" id="{0A9EABCA-8CB4-9ABB-D911-229116C5CF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2800" y="3505200"/>
            <a:ext cx="12763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>
                <a:ln w="25560" cap="sq">
                  <a:solidFill>
                    <a:srgbClr val="DD0806"/>
                  </a:solidFill>
                  <a:miter lim="800000"/>
                  <a:headEnd/>
                  <a:tailEnd/>
                </a:ln>
                <a:solidFill>
                  <a:srgbClr val="0000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2F9FF1A7-9593-57FC-C038-6C72A26C3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6357938"/>
            <a:ext cx="83343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FFFF"/>
                </a:solidFill>
              </a:rPr>
              <a:t>                           PLATEAUX ECOLE DE FOOT à la  salle COSEC</a:t>
            </a:r>
          </a:p>
        </p:txBody>
      </p:sp>
      <p:pic>
        <p:nvPicPr>
          <p:cNvPr id="23560" name="Picture 7">
            <a:extLst>
              <a:ext uri="{FF2B5EF4-FFF2-40B4-BE49-F238E27FC236}">
                <a16:creationId xmlns:a16="http://schemas.microsoft.com/office/drawing/2014/main" id="{BB4410CE-2559-DB9B-1574-4196309D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2985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8">
            <a:extLst>
              <a:ext uri="{FF2B5EF4-FFF2-40B4-BE49-F238E27FC236}">
                <a16:creationId xmlns:a16="http://schemas.microsoft.com/office/drawing/2014/main" id="{B066C8ED-CDE9-F841-1874-143D4D9F3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04813"/>
            <a:ext cx="35845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600">
                <a:solidFill>
                  <a:srgbClr val="FFFFFF"/>
                </a:solidFill>
                <a:latin typeface="Brandish" pitchFamily="2" charset="0"/>
              </a:rPr>
              <a:t>LES TOURNOIS</a:t>
            </a:r>
          </a:p>
        </p:txBody>
      </p:sp>
      <p:pic>
        <p:nvPicPr>
          <p:cNvPr id="23562" name="Image 10" descr="20230518_184910.jpg">
            <a:extLst>
              <a:ext uri="{FF2B5EF4-FFF2-40B4-BE49-F238E27FC236}">
                <a16:creationId xmlns:a16="http://schemas.microsoft.com/office/drawing/2014/main" id="{CF9CBE3C-EB37-D283-49FA-DFF327E50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02378" y="3284984"/>
            <a:ext cx="3341621" cy="250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FF6505A5-85F2-00F9-72C7-DEBB775E6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04800"/>
            <a:ext cx="549275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4000" b="1">
                <a:solidFill>
                  <a:srgbClr val="000000"/>
                </a:solidFill>
                <a:latin typeface="Calibri" panose="020F0502020204030204" pitchFamily="34" charset="0"/>
              </a:rPr>
              <a:t>NOEL EFFECTIFS REDUITS</a:t>
            </a: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14D370A4-95F0-80CE-6680-968EA92B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204912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ZoneTexte 7">
            <a:extLst>
              <a:ext uri="{FF2B5EF4-FFF2-40B4-BE49-F238E27FC236}">
                <a16:creationId xmlns:a16="http://schemas.microsoft.com/office/drawing/2014/main" id="{D031663F-F8ED-55FC-B017-9E43750FB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286000"/>
            <a:ext cx="460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 sz="2000" b="1"/>
          </a:p>
          <a:p>
            <a:endParaRPr lang="fr-FR" altLang="fr-FR" sz="2000" b="1"/>
          </a:p>
          <a:p>
            <a:endParaRPr lang="fr-FR" altLang="fr-FR" sz="2000" b="1"/>
          </a:p>
          <a:p>
            <a:endParaRPr lang="fr-FR" altLang="fr-FR" sz="2000" b="1"/>
          </a:p>
        </p:txBody>
      </p:sp>
      <p:pic>
        <p:nvPicPr>
          <p:cNvPr id="25605" name="Image 9" descr="images-1.jpeg">
            <a:extLst>
              <a:ext uri="{FF2B5EF4-FFF2-40B4-BE49-F238E27FC236}">
                <a16:creationId xmlns:a16="http://schemas.microsoft.com/office/drawing/2014/main" id="{E6CD17C7-F0A3-4865-F668-610D7A640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095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76B1CFF3-ED84-5FDF-1AF9-4A006463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343400"/>
            <a:ext cx="990600" cy="228600"/>
          </a:xfrm>
          <a:prstGeom prst="rightArrow">
            <a:avLst>
              <a:gd name="adj1" fmla="val 50000"/>
              <a:gd name="adj2" fmla="val 49994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fr-FR" altLang="fr-FR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607" name="ZoneTexte 18">
            <a:extLst>
              <a:ext uri="{FF2B5EF4-FFF2-40B4-BE49-F238E27FC236}">
                <a16:creationId xmlns:a16="http://schemas.microsoft.com/office/drawing/2014/main" id="{ED44D4C9-E8F4-64D1-7324-A5F4330E8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825" y="3962400"/>
            <a:ext cx="20918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 dirty="0">
                <a:solidFill>
                  <a:srgbClr val="0000FF"/>
                </a:solidFill>
              </a:rPr>
              <a:t>Tours de cou</a:t>
            </a:r>
          </a:p>
          <a:p>
            <a:r>
              <a:rPr lang="fr-FR" altLang="fr-FR" sz="2400" b="1" dirty="0">
                <a:solidFill>
                  <a:srgbClr val="0000FF"/>
                </a:solidFill>
              </a:rPr>
              <a:t>Friandises</a:t>
            </a:r>
          </a:p>
          <a:p>
            <a:r>
              <a:rPr lang="fr-FR" altLang="fr-FR" sz="2400" b="1" dirty="0">
                <a:solidFill>
                  <a:srgbClr val="0000FF"/>
                </a:solidFill>
              </a:rPr>
              <a:t>Coquilles</a:t>
            </a:r>
          </a:p>
        </p:txBody>
      </p:sp>
      <p:sp>
        <p:nvSpPr>
          <p:cNvPr id="25608" name="ZoneTexte 9">
            <a:extLst>
              <a:ext uri="{FF2B5EF4-FFF2-40B4-BE49-F238E27FC236}">
                <a16:creationId xmlns:a16="http://schemas.microsoft.com/office/drawing/2014/main" id="{30A0670E-D9B8-6168-76FC-C0BE0AC17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91020"/>
            <a:ext cx="4019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 dirty="0"/>
              <a:t>Samedi 16 décembre 2023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9A5A49-0357-8B97-F627-668E83D0D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020367"/>
            <a:ext cx="4433871" cy="2702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A1D0E3-D3F7-94B2-6C63-D938D2955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081" y="3994113"/>
            <a:ext cx="2856537" cy="25070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3A28A7B2-993B-9CA9-C056-2233BBB0C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204912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ZoneTexte 2">
            <a:extLst>
              <a:ext uri="{FF2B5EF4-FFF2-40B4-BE49-F238E27FC236}">
                <a16:creationId xmlns:a16="http://schemas.microsoft.com/office/drawing/2014/main" id="{37C427A4-9E0C-2FC3-2715-250ACE680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76250"/>
            <a:ext cx="4187941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 dirty="0"/>
              <a:t> LABEL CLUB ELITE</a:t>
            </a:r>
          </a:p>
        </p:txBody>
      </p:sp>
      <p:sp>
        <p:nvSpPr>
          <p:cNvPr id="27652" name="ZoneTexte 12">
            <a:extLst>
              <a:ext uri="{FF2B5EF4-FFF2-40B4-BE49-F238E27FC236}">
                <a16:creationId xmlns:a16="http://schemas.microsoft.com/office/drawing/2014/main" id="{8DF997E2-94CB-3AD0-F3F6-1BF07477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2775689"/>
            <a:ext cx="50754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 dirty="0"/>
              <a:t>Obtention du label jeune </a:t>
            </a:r>
          </a:p>
          <a:p>
            <a:r>
              <a:rPr lang="fr-FR" altLang="fr-FR" sz="3200" b="1" dirty="0"/>
              <a:t>              ELITE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A6AA22-C7D0-A133-13BE-6092BBBFE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70" y="1949450"/>
            <a:ext cx="2743200" cy="29591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">
            <a:extLst>
              <a:ext uri="{FF2B5EF4-FFF2-40B4-BE49-F238E27FC236}">
                <a16:creationId xmlns:a16="http://schemas.microsoft.com/office/drawing/2014/main" id="{6EF49730-3AB1-BB98-9D9E-647E58BDF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5683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800"/>
          </a:p>
        </p:txBody>
      </p:sp>
      <p:pic>
        <p:nvPicPr>
          <p:cNvPr id="37891" name="Picture 44" descr="H:\Assemblée générale USV\logo football usv.png">
            <a:extLst>
              <a:ext uri="{FF2B5EF4-FFF2-40B4-BE49-F238E27FC236}">
                <a16:creationId xmlns:a16="http://schemas.microsoft.com/office/drawing/2014/main" id="{C8D52558-F78D-493C-6E92-F18C2893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106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ZoneTexte 7">
            <a:extLst>
              <a:ext uri="{FF2B5EF4-FFF2-40B4-BE49-F238E27FC236}">
                <a16:creationId xmlns:a16="http://schemas.microsoft.com/office/drawing/2014/main" id="{9288E278-1EE6-CD06-3F2B-6A9B7B847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1714711"/>
            <a:ext cx="31021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 b="1" u="sng" dirty="0" err="1">
                <a:solidFill>
                  <a:srgbClr val="3366FF"/>
                </a:solidFill>
              </a:rPr>
              <a:t>usvermelles.com</a:t>
            </a:r>
            <a:endParaRPr lang="fr-FR" altLang="fr-FR" sz="2800" b="1" u="sng" dirty="0">
              <a:solidFill>
                <a:srgbClr val="3366FF"/>
              </a:solidFill>
            </a:endParaRPr>
          </a:p>
        </p:txBody>
      </p:sp>
      <p:sp>
        <p:nvSpPr>
          <p:cNvPr id="37897" name="ZoneTexte 11">
            <a:extLst>
              <a:ext uri="{FF2B5EF4-FFF2-40B4-BE49-F238E27FC236}">
                <a16:creationId xmlns:a16="http://schemas.microsoft.com/office/drawing/2014/main" id="{C3309189-92F7-2082-7133-E399CA1CB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86740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CB6328-87F0-683F-08E6-E5D6A8431991}"/>
              </a:ext>
            </a:extLst>
          </p:cNvPr>
          <p:cNvSpPr txBox="1"/>
          <p:nvPr/>
        </p:nvSpPr>
        <p:spPr>
          <a:xfrm>
            <a:off x="1241376" y="3035275"/>
            <a:ext cx="5036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</a:rPr>
              <a:t>Union Sportive de Vermelles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F30120-E010-DBC9-493C-3657BE572250}"/>
              </a:ext>
            </a:extLst>
          </p:cNvPr>
          <p:cNvSpPr txBox="1"/>
          <p:nvPr/>
        </p:nvSpPr>
        <p:spPr>
          <a:xfrm>
            <a:off x="2194458" y="5120940"/>
            <a:ext cx="6570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https://</a:t>
            </a:r>
            <a:r>
              <a:rPr lang="fr-FR" sz="2800" dirty="0" err="1">
                <a:solidFill>
                  <a:srgbClr val="FF0000"/>
                </a:solidFill>
              </a:rPr>
              <a:t>www.instagram.com</a:t>
            </a:r>
            <a:r>
              <a:rPr lang="fr-FR" sz="2800" dirty="0">
                <a:solidFill>
                  <a:srgbClr val="FF0000"/>
                </a:solidFill>
              </a:rPr>
              <a:t>/</a:t>
            </a:r>
            <a:r>
              <a:rPr lang="fr-FR" sz="2800" dirty="0" err="1">
                <a:solidFill>
                  <a:srgbClr val="FF0000"/>
                </a:solidFill>
              </a:rPr>
              <a:t>usvermelles</a:t>
            </a:r>
            <a:r>
              <a:rPr lang="fr-FR" sz="20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1026" name="Picture 2" descr="Instagram déploie une nouvelle fonctionnalité pour encourager ses  utilisateurs mineurs à mieux gérer leur temps passé sur la plateforme -  Lemediacom">
            <a:hlinkClick r:id="rId3"/>
            <a:extLst>
              <a:ext uri="{FF2B5EF4-FFF2-40B4-BE49-F238E27FC236}">
                <a16:creationId xmlns:a16="http://schemas.microsoft.com/office/drawing/2014/main" id="{91A1ECC5-CC68-B9C1-C30C-89591F59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65982"/>
            <a:ext cx="1115616" cy="90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 – Microsoft Apps">
            <a:hlinkClick r:id="rId5"/>
            <a:extLst>
              <a:ext uri="{FF2B5EF4-FFF2-40B4-BE49-F238E27FC236}">
                <a16:creationId xmlns:a16="http://schemas.microsoft.com/office/drawing/2014/main" id="{DBED3CB7-55EA-BD69-8614-86C58348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52" y="2889997"/>
            <a:ext cx="960478" cy="9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JR-online Conseils et Services Informatiques - KJR-online">
            <a:hlinkClick r:id="rId7"/>
            <a:extLst>
              <a:ext uri="{FF2B5EF4-FFF2-40B4-BE49-F238E27FC236}">
                <a16:creationId xmlns:a16="http://schemas.microsoft.com/office/drawing/2014/main" id="{ABB2E9B8-C9CD-DD19-A9A4-2465ADED2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82" y="1537005"/>
            <a:ext cx="1282288" cy="9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84EDB9B-32F1-3BDA-874F-0A4192F8C3DE}"/>
              </a:ext>
            </a:extLst>
          </p:cNvPr>
          <p:cNvSpPr txBox="1"/>
          <p:nvPr/>
        </p:nvSpPr>
        <p:spPr>
          <a:xfrm>
            <a:off x="2545643" y="92813"/>
            <a:ext cx="3732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highlight>
                  <a:srgbClr val="FFFF00"/>
                </a:highlight>
              </a:rPr>
              <a:t>COMMUNICATION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 4" descr="Une image contenant logo&#10;&#10;Description générée automatiquement">
            <a:extLst>
              <a:ext uri="{FF2B5EF4-FFF2-40B4-BE49-F238E27FC236}">
                <a16:creationId xmlns:a16="http://schemas.microsoft.com/office/drawing/2014/main" id="{660056D0-D205-780B-BEC9-F0242F25A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182563"/>
            <a:ext cx="1160462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EF7CB9EA-239C-D41D-746B-5F79CB3B2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82563"/>
            <a:ext cx="1160463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 5">
            <a:extLst>
              <a:ext uri="{FF2B5EF4-FFF2-40B4-BE49-F238E27FC236}">
                <a16:creationId xmlns:a16="http://schemas.microsoft.com/office/drawing/2014/main" id="{AC08BFAF-D9D4-630F-F805-9E962AB43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77963"/>
            <a:ext cx="11239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>
            <a:extLst>
              <a:ext uri="{FF2B5EF4-FFF2-40B4-BE49-F238E27FC236}">
                <a16:creationId xmlns:a16="http://schemas.microsoft.com/office/drawing/2014/main" id="{48F26787-70ED-8036-557A-EC418B784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001838"/>
            <a:ext cx="8286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>
            <a:extLst>
              <a:ext uri="{FF2B5EF4-FFF2-40B4-BE49-F238E27FC236}">
                <a16:creationId xmlns:a16="http://schemas.microsoft.com/office/drawing/2014/main" id="{0C1788CD-EE1D-017F-739F-86501FCC0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2009774"/>
            <a:ext cx="1458912" cy="79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0">
            <a:extLst>
              <a:ext uri="{FF2B5EF4-FFF2-40B4-BE49-F238E27FC236}">
                <a16:creationId xmlns:a16="http://schemas.microsoft.com/office/drawing/2014/main" id="{45AD9FD6-29D7-A958-E38A-B67BF8D3C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2009775"/>
            <a:ext cx="16668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4">
            <a:extLst>
              <a:ext uri="{FF2B5EF4-FFF2-40B4-BE49-F238E27FC236}">
                <a16:creationId xmlns:a16="http://schemas.microsoft.com/office/drawing/2014/main" id="{4DD721FF-4030-A8BC-A25C-7C3CA55B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1993900"/>
            <a:ext cx="7413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6">
            <a:extLst>
              <a:ext uri="{FF2B5EF4-FFF2-40B4-BE49-F238E27FC236}">
                <a16:creationId xmlns:a16="http://schemas.microsoft.com/office/drawing/2014/main" id="{E85D607A-9DF8-E4D1-CF76-E3A60A2F7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2042535"/>
            <a:ext cx="8604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0">
            <a:extLst>
              <a:ext uri="{FF2B5EF4-FFF2-40B4-BE49-F238E27FC236}">
                <a16:creationId xmlns:a16="http://schemas.microsoft.com/office/drawing/2014/main" id="{3D1D8A77-9027-D876-4504-F57535B2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41" y="4562002"/>
            <a:ext cx="132238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22">
            <a:extLst>
              <a:ext uri="{FF2B5EF4-FFF2-40B4-BE49-F238E27FC236}">
                <a16:creationId xmlns:a16="http://schemas.microsoft.com/office/drawing/2014/main" id="{A4571FA3-5711-B17A-E52B-31C9F504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603" y="2038351"/>
            <a:ext cx="11509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24">
            <a:extLst>
              <a:ext uri="{FF2B5EF4-FFF2-40B4-BE49-F238E27FC236}">
                <a16:creationId xmlns:a16="http://schemas.microsoft.com/office/drawing/2014/main" id="{19B48986-8D6E-7F66-2015-DC523378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4" y="4294981"/>
            <a:ext cx="1174100" cy="131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26">
            <a:extLst>
              <a:ext uri="{FF2B5EF4-FFF2-40B4-BE49-F238E27FC236}">
                <a16:creationId xmlns:a16="http://schemas.microsoft.com/office/drawing/2014/main" id="{8308A808-957B-CB8D-8A6E-A431FF99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95" y="5581520"/>
            <a:ext cx="987267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28" descr="Capture d’écran 2019-09-05 à 14.41.48.pn">
            <a:extLst>
              <a:ext uri="{FF2B5EF4-FFF2-40B4-BE49-F238E27FC236}">
                <a16:creationId xmlns:a16="http://schemas.microsoft.com/office/drawing/2014/main" id="{69E30187-1580-FE92-FF5B-031473DD4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3456308"/>
            <a:ext cx="62865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32">
            <a:extLst>
              <a:ext uri="{FF2B5EF4-FFF2-40B4-BE49-F238E27FC236}">
                <a16:creationId xmlns:a16="http://schemas.microsoft.com/office/drawing/2014/main" id="{4DC3F916-7092-C4BC-C8FE-934FE6E1C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" y="5805264"/>
            <a:ext cx="1192564" cy="95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34">
            <a:extLst>
              <a:ext uri="{FF2B5EF4-FFF2-40B4-BE49-F238E27FC236}">
                <a16:creationId xmlns:a16="http://schemas.microsoft.com/office/drawing/2014/main" id="{2C92A398-71B1-A474-07AC-9556B7D74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001838"/>
            <a:ext cx="11049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38">
            <a:extLst>
              <a:ext uri="{FF2B5EF4-FFF2-40B4-BE49-F238E27FC236}">
                <a16:creationId xmlns:a16="http://schemas.microsoft.com/office/drawing/2014/main" id="{2D9BE0AE-2D70-B6F5-D74B-9E11A7F69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00" y="3949972"/>
            <a:ext cx="1019175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Picture 40">
            <a:extLst>
              <a:ext uri="{FF2B5EF4-FFF2-40B4-BE49-F238E27FC236}">
                <a16:creationId xmlns:a16="http://schemas.microsoft.com/office/drawing/2014/main" id="{1220DE4B-47F8-10B8-7626-F1EFBE53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3195638"/>
            <a:ext cx="166687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6" name="Picture 42">
            <a:extLst>
              <a:ext uri="{FF2B5EF4-FFF2-40B4-BE49-F238E27FC236}">
                <a16:creationId xmlns:a16="http://schemas.microsoft.com/office/drawing/2014/main" id="{609431D8-715B-6FAD-843E-5947A52AD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2932113"/>
            <a:ext cx="16017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7" name="Picture 44">
            <a:extLst>
              <a:ext uri="{FF2B5EF4-FFF2-40B4-BE49-F238E27FC236}">
                <a16:creationId xmlns:a16="http://schemas.microsoft.com/office/drawing/2014/main" id="{3F0BA8B5-BBB4-8BEA-216B-8D1566A27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740150"/>
            <a:ext cx="736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8" name="Image 10">
            <a:extLst>
              <a:ext uri="{FF2B5EF4-FFF2-40B4-BE49-F238E27FC236}">
                <a16:creationId xmlns:a16="http://schemas.microsoft.com/office/drawing/2014/main" id="{845853CC-381A-D80A-C6CB-93B9DBE7E7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57163"/>
            <a:ext cx="15462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9" name="Image 12">
            <a:extLst>
              <a:ext uri="{FF2B5EF4-FFF2-40B4-BE49-F238E27FC236}">
                <a16:creationId xmlns:a16="http://schemas.microsoft.com/office/drawing/2014/main" id="{07141BF7-5FD6-50C2-0C78-9359AA61B1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2563"/>
            <a:ext cx="15462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0" name="Picture 2" descr="Crédit Verbaere automobile : faut-il souscrire ?">
            <a:extLst>
              <a:ext uri="{FF2B5EF4-FFF2-40B4-BE49-F238E27FC236}">
                <a16:creationId xmlns:a16="http://schemas.microsoft.com/office/drawing/2014/main" id="{C85E5007-D1C8-709D-81CB-59C97CD3E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655" y="3404393"/>
            <a:ext cx="17145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4" name="Image 37" descr="Pas de Calais.png">
            <a:extLst>
              <a:ext uri="{FF2B5EF4-FFF2-40B4-BE49-F238E27FC236}">
                <a16:creationId xmlns:a16="http://schemas.microsoft.com/office/drawing/2014/main" id="{1890A867-51AE-A58C-8F1E-07FE7BDE0D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0" y="4211638"/>
            <a:ext cx="110966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5" name="Image 36" descr="Mairie de Vermelles.jpg">
            <a:extLst>
              <a:ext uri="{FF2B5EF4-FFF2-40B4-BE49-F238E27FC236}">
                <a16:creationId xmlns:a16="http://schemas.microsoft.com/office/drawing/2014/main" id="{49938250-CC84-9D6B-0BBA-15FDE2EDC7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95" y="3926049"/>
            <a:ext cx="7858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6" name="Image 39" descr="ac768a_3b5aa4be791348928467ab275f2a65f2~mv2.png">
            <a:extLst>
              <a:ext uri="{FF2B5EF4-FFF2-40B4-BE49-F238E27FC236}">
                <a16:creationId xmlns:a16="http://schemas.microsoft.com/office/drawing/2014/main" id="{330422F8-89D0-E0E0-507B-FCD3AEF2E78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870994"/>
            <a:ext cx="11271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7" name="Image 40" descr="Unknown.png">
            <a:extLst>
              <a:ext uri="{FF2B5EF4-FFF2-40B4-BE49-F238E27FC236}">
                <a16:creationId xmlns:a16="http://schemas.microsoft.com/office/drawing/2014/main" id="{2B0A4022-D431-1716-8A5C-A43F7AE291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65" y="4452818"/>
            <a:ext cx="7921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8" name="Image 41" descr="2849_logo@5C9B30AE-EURL-OPTILEM.jpg">
            <a:extLst>
              <a:ext uri="{FF2B5EF4-FFF2-40B4-BE49-F238E27FC236}">
                <a16:creationId xmlns:a16="http://schemas.microsoft.com/office/drawing/2014/main" id="{3502ED0C-FA9C-EB45-7938-7F9D9A23F1E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73" y="5004595"/>
            <a:ext cx="1283037" cy="66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50" name="Image 43" descr="Unknown-1.jpeg">
            <a:extLst>
              <a:ext uri="{FF2B5EF4-FFF2-40B4-BE49-F238E27FC236}">
                <a16:creationId xmlns:a16="http://schemas.microsoft.com/office/drawing/2014/main" id="{D439D091-FD83-BF5D-D74D-4BE8F0C5F93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79" y="5328198"/>
            <a:ext cx="7937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51" name="Image 44" descr="Unknown-1.png">
            <a:extLst>
              <a:ext uri="{FF2B5EF4-FFF2-40B4-BE49-F238E27FC236}">
                <a16:creationId xmlns:a16="http://schemas.microsoft.com/office/drawing/2014/main" id="{5C1DB81A-FBEE-05EB-4BD3-8330866704F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2740025"/>
            <a:ext cx="167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52" name="Rectangle 45">
            <a:extLst>
              <a:ext uri="{FF2B5EF4-FFF2-40B4-BE49-F238E27FC236}">
                <a16:creationId xmlns:a16="http://schemas.microsoft.com/office/drawing/2014/main" id="{1890EEBE-068B-005E-604F-59838527A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81000"/>
            <a:ext cx="4168129" cy="107721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 dirty="0"/>
              <a:t>L</a:t>
            </a:r>
            <a:r>
              <a:rPr lang="ja-JP" altLang="fr-FR" sz="3200" b="1"/>
              <a:t>’</a:t>
            </a:r>
            <a:r>
              <a:rPr lang="fr-FR" altLang="ja-JP" sz="3200" b="1" dirty="0"/>
              <a:t> USV remercie </a:t>
            </a:r>
          </a:p>
          <a:p>
            <a:r>
              <a:rPr lang="fr-FR" altLang="ja-JP" sz="3200" b="1" dirty="0"/>
              <a:t>tous ses partenaires</a:t>
            </a:r>
            <a:endParaRPr lang="fr-FR" altLang="fr-FR" sz="3200" b="1" dirty="0"/>
          </a:p>
        </p:txBody>
      </p:sp>
      <p:pic>
        <p:nvPicPr>
          <p:cNvPr id="1026" name="Picture 2" descr="Eco Alternativ - Installateur poêles et chaudières à granulés, pompes à  chaleur dans le Nord-Pas-de-Calais">
            <a:hlinkClick r:id="rId30"/>
            <a:extLst>
              <a:ext uri="{FF2B5EF4-FFF2-40B4-BE49-F238E27FC236}">
                <a16:creationId xmlns:a16="http://schemas.microsoft.com/office/drawing/2014/main" id="{D511F12C-CD7C-7427-A245-90C284EF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51" y="6062878"/>
            <a:ext cx="497080" cy="1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nus intérim - Carvin">
            <a:hlinkClick r:id="rId32"/>
            <a:extLst>
              <a:ext uri="{FF2B5EF4-FFF2-40B4-BE49-F238E27FC236}">
                <a16:creationId xmlns:a16="http://schemas.microsoft.com/office/drawing/2014/main" id="{0CD2C1CB-A6C4-B54E-41D6-646F26E8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17" y="4562002"/>
            <a:ext cx="885185" cy="8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dataire ILO IMMO Rosiaux Robecq - Mandataire immobilier (adresse)">
            <a:hlinkClick r:id="rId34"/>
            <a:extLst>
              <a:ext uri="{FF2B5EF4-FFF2-40B4-BE49-F238E27FC236}">
                <a16:creationId xmlns:a16="http://schemas.microsoft.com/office/drawing/2014/main" id="{72E7D37F-C393-C051-405A-E7C9734A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5518150"/>
            <a:ext cx="1055913" cy="10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nuiserie Delbarre Vermelles - Menuiserie (adresse, avis)">
            <a:hlinkClick r:id="rId36"/>
            <a:extLst>
              <a:ext uri="{FF2B5EF4-FFF2-40B4-BE49-F238E27FC236}">
                <a16:creationId xmlns:a16="http://schemas.microsoft.com/office/drawing/2014/main" id="{58004BF0-1C2E-4299-73FE-A2E1A9686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83" y="5581521"/>
            <a:ext cx="1943601" cy="10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.D.C Grande Cuisine | LinkedIn">
            <a:hlinkClick r:id="rId38"/>
            <a:extLst>
              <a:ext uri="{FF2B5EF4-FFF2-40B4-BE49-F238E27FC236}">
                <a16:creationId xmlns:a16="http://schemas.microsoft.com/office/drawing/2014/main" id="{143A250A-A501-272A-6990-D22F85BC4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99" y="3227604"/>
            <a:ext cx="68421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46A927-1E46-50A0-C28B-F088F7187216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630793" y="6062878"/>
            <a:ext cx="1383032" cy="670200"/>
          </a:xfrm>
          <a:prstGeom prst="rect">
            <a:avLst/>
          </a:prstGeom>
        </p:spPr>
      </p:pic>
      <p:pic>
        <p:nvPicPr>
          <p:cNvPr id="1040" name="Picture 16" descr="Mille et un Bâtiments Vieille Chapelle - Entreprise de maçonnerie (adresse,  horaires, menu)">
            <a:hlinkClick r:id="rId41"/>
            <a:extLst>
              <a:ext uri="{FF2B5EF4-FFF2-40B4-BE49-F238E27FC236}">
                <a16:creationId xmlns:a16="http://schemas.microsoft.com/office/drawing/2014/main" id="{4744D59E-6DCE-2CA6-50FB-C812E269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70" y="5805264"/>
            <a:ext cx="1532430" cy="8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PF-Utilities | LinkedIn">
            <a:hlinkClick r:id="rId43"/>
            <a:extLst>
              <a:ext uri="{FF2B5EF4-FFF2-40B4-BE49-F238E27FC236}">
                <a16:creationId xmlns:a16="http://schemas.microsoft.com/office/drawing/2014/main" id="{E18475C4-A8EA-CEDE-A137-AB1C9C37B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22" y="4786807"/>
            <a:ext cx="656978" cy="76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9">
            <a:extLst>
              <a:ext uri="{FF2B5EF4-FFF2-40B4-BE49-F238E27FC236}">
                <a16:creationId xmlns:a16="http://schemas.microsoft.com/office/drawing/2014/main" id="{33E08CFC-B695-0171-9126-C294FA2DAF3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66" y="3631567"/>
            <a:ext cx="782819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 3">
            <a:extLst>
              <a:ext uri="{FF2B5EF4-FFF2-40B4-BE49-F238E27FC236}">
                <a16:creationId xmlns:a16="http://schemas.microsoft.com/office/drawing/2014/main" id="{EB7D6AEB-CB19-6531-3774-75DBE3E69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-100013"/>
            <a:ext cx="11407776" cy="71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>
            <a:extLst>
              <a:ext uri="{FF2B5EF4-FFF2-40B4-BE49-F238E27FC236}">
                <a16:creationId xmlns:a16="http://schemas.microsoft.com/office/drawing/2014/main" id="{98FED438-C68C-9EF4-C781-2B1C232F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921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3012" name="ZoneTexte 1">
            <a:extLst>
              <a:ext uri="{FF2B5EF4-FFF2-40B4-BE49-F238E27FC236}">
                <a16:creationId xmlns:a16="http://schemas.microsoft.com/office/drawing/2014/main" id="{6BA59D8E-781B-60F6-0220-553F3D269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1268413"/>
            <a:ext cx="46561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4800">
                <a:latin typeface="Brandish" pitchFamily="2" charset="0"/>
              </a:rPr>
              <a:t>ORGANISATION </a:t>
            </a:r>
          </a:p>
          <a:p>
            <a:pPr algn="ctr"/>
            <a:r>
              <a:rPr lang="fr-FR" altLang="fr-FR" sz="4800">
                <a:latin typeface="Brandish" pitchFamily="2" charset="0"/>
              </a:rPr>
              <a:t>2020 / 2021</a:t>
            </a:r>
          </a:p>
        </p:txBody>
      </p:sp>
      <p:pic>
        <p:nvPicPr>
          <p:cNvPr id="43013" name="Image 2">
            <a:extLst>
              <a:ext uri="{FF2B5EF4-FFF2-40B4-BE49-F238E27FC236}">
                <a16:creationId xmlns:a16="http://schemas.microsoft.com/office/drawing/2014/main" id="{2FCA36B8-D981-D6B5-2C2E-C2F57CB6F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18268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ZoneTexte 5">
            <a:extLst>
              <a:ext uri="{FF2B5EF4-FFF2-40B4-BE49-F238E27FC236}">
                <a16:creationId xmlns:a16="http://schemas.microsoft.com/office/drawing/2014/main" id="{719E9503-4787-2402-E0FE-4F2327CD1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295400"/>
            <a:ext cx="34547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5400" b="1" dirty="0">
                <a:solidFill>
                  <a:srgbClr val="FFFFFF"/>
                </a:solidFill>
              </a:rPr>
              <a:t>2024/2025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4E1CD3BE-8878-D4AB-6632-F68CBCB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ZoneTexte 4">
            <a:extLst>
              <a:ext uri="{FF2B5EF4-FFF2-40B4-BE49-F238E27FC236}">
                <a16:creationId xmlns:a16="http://schemas.microsoft.com/office/drawing/2014/main" id="{F6C46E03-FDDD-F662-301B-940F2AEBD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28600"/>
            <a:ext cx="4683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 dirty="0"/>
              <a:t>COMITE DIRECTEUR 24/25</a:t>
            </a:r>
          </a:p>
        </p:txBody>
      </p:sp>
      <p:sp>
        <p:nvSpPr>
          <p:cNvPr id="44036" name="ZoneTexte 8">
            <a:extLst>
              <a:ext uri="{FF2B5EF4-FFF2-40B4-BE49-F238E27FC236}">
                <a16:creationId xmlns:a16="http://schemas.microsoft.com/office/drawing/2014/main" id="{B80A3E37-B626-5730-970A-0F7337DD4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420911"/>
            <a:ext cx="2270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 dirty="0">
                <a:solidFill>
                  <a:srgbClr val="3366FF"/>
                </a:solidFill>
              </a:rPr>
              <a:t>Candidats</a:t>
            </a:r>
            <a:r>
              <a:rPr lang="fr-FR" altLang="fr-FR" sz="2400" b="1" dirty="0"/>
              <a:t>:</a:t>
            </a:r>
          </a:p>
          <a:p>
            <a:endParaRPr lang="fr-FR" altLang="fr-FR" sz="2400" b="1" dirty="0"/>
          </a:p>
        </p:txBody>
      </p:sp>
      <p:sp>
        <p:nvSpPr>
          <p:cNvPr id="44037" name="ZoneTexte 8">
            <a:extLst>
              <a:ext uri="{FF2B5EF4-FFF2-40B4-BE49-F238E27FC236}">
                <a16:creationId xmlns:a16="http://schemas.microsoft.com/office/drawing/2014/main" id="{ECF803D1-7A9F-9596-5FD4-BA5A297F5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371600"/>
            <a:ext cx="7132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 dirty="0">
                <a:solidFill>
                  <a:srgbClr val="FF0000"/>
                </a:solidFill>
              </a:rPr>
              <a:t>Membres sortants</a:t>
            </a:r>
            <a:r>
              <a:rPr lang="fr-FR" altLang="fr-FR" sz="2400" b="1" dirty="0"/>
              <a:t>:   Christophe BOUQUE</a:t>
            </a:r>
          </a:p>
        </p:txBody>
      </p:sp>
      <p:sp>
        <p:nvSpPr>
          <p:cNvPr id="44039" name="ZoneTexte 6">
            <a:extLst>
              <a:ext uri="{FF2B5EF4-FFF2-40B4-BE49-F238E27FC236}">
                <a16:creationId xmlns:a16="http://schemas.microsoft.com/office/drawing/2014/main" id="{17D91022-7CA9-9EA1-90E1-E2AAE58C9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223" y="2484698"/>
            <a:ext cx="314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 dirty="0"/>
              <a:t>Pierre CARPENTIER</a:t>
            </a:r>
          </a:p>
        </p:txBody>
      </p:sp>
      <p:sp>
        <p:nvSpPr>
          <p:cNvPr id="44041" name="ZoneTexte 8">
            <a:extLst>
              <a:ext uri="{FF2B5EF4-FFF2-40B4-BE49-F238E27FC236}">
                <a16:creationId xmlns:a16="http://schemas.microsoft.com/office/drawing/2014/main" id="{D0ADA894-FE8B-F8E0-5F9E-078A50419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44" y="4365104"/>
            <a:ext cx="27070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 dirty="0"/>
              <a:t>Dominique ETOC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8CF409-6E14-6FFA-62AF-67A79A507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44" y="2022402"/>
            <a:ext cx="1728191" cy="16989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758C6C-DB47-9753-A126-E5AAB8AA7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554" y="3519074"/>
            <a:ext cx="1849016" cy="18490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F12C424-3D3F-0717-14C7-5642639AF79C}"/>
              </a:ext>
            </a:extLst>
          </p:cNvPr>
          <p:cNvSpPr txBox="1"/>
          <p:nvPr/>
        </p:nvSpPr>
        <p:spPr>
          <a:xfrm>
            <a:off x="735052" y="6011807"/>
            <a:ext cx="767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highlight>
                  <a:srgbClr val="FFFF00"/>
                </a:highlight>
              </a:rPr>
              <a:t>Election du bureau lors du Comité Directeur de lundi 24/06/24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8D641E57-9BAD-D209-2250-86A71874AE6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7338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>
                <a:solidFill>
                  <a:srgbClr val="898989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6387" name="Text Box 6">
            <a:extLst>
              <a:ext uri="{FF2B5EF4-FFF2-40B4-BE49-F238E27FC236}">
                <a16:creationId xmlns:a16="http://schemas.microsoft.com/office/drawing/2014/main" id="{8CC7751F-0393-5150-1791-71C2FCC60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981200"/>
            <a:ext cx="44275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 dirty="0">
                <a:latin typeface="Times New Roman" panose="02020603050405020304" pitchFamily="18" charset="0"/>
              </a:rPr>
              <a:t>1- </a:t>
            </a:r>
            <a:r>
              <a:rPr lang="fr-FR" altLang="fr-FR" sz="1800" b="1" dirty="0">
                <a:latin typeface="Times New Roman" panose="02020603050405020304" pitchFamily="18" charset="0"/>
              </a:rPr>
              <a:t>RAPPORT ADMINISTRATIF</a:t>
            </a:r>
            <a:endParaRPr lang="fr-FR" altLang="fr-FR" sz="1200" b="1" dirty="0">
              <a:latin typeface="Times New Roman" panose="02020603050405020304" pitchFamily="18" charset="0"/>
            </a:endParaRPr>
          </a:p>
          <a:p>
            <a:pPr lvl="4" eaLnBrk="1" hangingPunct="1">
              <a:spcBef>
                <a:spcPct val="50000"/>
              </a:spcBef>
            </a:pPr>
            <a:r>
              <a:rPr lang="fr-FR" altLang="fr-FR" sz="1400" b="1">
                <a:latin typeface="Times New Roman" panose="02020603050405020304" pitchFamily="18" charset="0"/>
              </a:rPr>
              <a:t>	</a:t>
            </a:r>
            <a:r>
              <a:rPr lang="fr-FR" altLang="fr-FR" sz="14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6388" name="Text Box 7">
            <a:extLst>
              <a:ext uri="{FF2B5EF4-FFF2-40B4-BE49-F238E27FC236}">
                <a16:creationId xmlns:a16="http://schemas.microsoft.com/office/drawing/2014/main" id="{D4FC3E24-85DC-BC16-72C0-027E87928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438400"/>
            <a:ext cx="2700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Times New Roman" panose="02020603050405020304" pitchFamily="18" charset="0"/>
              </a:rPr>
              <a:t>2- </a:t>
            </a:r>
            <a:r>
              <a:rPr lang="fr-FR" altLang="fr-FR" sz="1800" b="1">
                <a:latin typeface="Times New Roman" panose="02020603050405020304" pitchFamily="18" charset="0"/>
              </a:rPr>
              <a:t>RAPPORT</a:t>
            </a:r>
            <a:r>
              <a:rPr lang="fr-FR" altLang="fr-FR" sz="1800">
                <a:latin typeface="Times New Roman" panose="02020603050405020304" pitchFamily="18" charset="0"/>
              </a:rPr>
              <a:t> </a:t>
            </a:r>
            <a:r>
              <a:rPr lang="fr-FR" altLang="fr-FR" sz="1800" b="1">
                <a:latin typeface="Times New Roman" panose="02020603050405020304" pitchFamily="18" charset="0"/>
              </a:rPr>
              <a:t>SPORTIF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1400">
                <a:latin typeface="Times New Roman" panose="02020603050405020304" pitchFamily="18" charset="0"/>
              </a:rPr>
              <a:t>			</a:t>
            </a:r>
          </a:p>
        </p:txBody>
      </p:sp>
      <p:sp>
        <p:nvSpPr>
          <p:cNvPr id="16389" name="Text Box 8">
            <a:extLst>
              <a:ext uri="{FF2B5EF4-FFF2-40B4-BE49-F238E27FC236}">
                <a16:creationId xmlns:a16="http://schemas.microsoft.com/office/drawing/2014/main" id="{BDDE0550-4841-7C39-538F-951EE897A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1" y="2895600"/>
            <a:ext cx="7664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 dirty="0">
                <a:latin typeface="Times New Roman" panose="02020603050405020304" pitchFamily="18" charset="0"/>
              </a:rPr>
              <a:t>3- </a:t>
            </a:r>
            <a:r>
              <a:rPr lang="fr-FR" altLang="fr-FR" sz="1800" b="1" dirty="0">
                <a:latin typeface="Times New Roman" panose="02020603050405020304" pitchFamily="18" charset="0"/>
              </a:rPr>
              <a:t>RAPPORT D’</a:t>
            </a:r>
            <a:r>
              <a:rPr lang="fr-FR" altLang="ja-JP" sz="1800" b="1" dirty="0">
                <a:latin typeface="Times New Roman" panose="02020603050405020304" pitchFamily="18" charset="0"/>
              </a:rPr>
              <a:t>ACTIVITES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1400" dirty="0">
                <a:latin typeface="Times New Roman" panose="02020603050405020304" pitchFamily="18" charset="0"/>
              </a:rPr>
              <a:t>			</a:t>
            </a:r>
          </a:p>
        </p:txBody>
      </p:sp>
      <p:sp>
        <p:nvSpPr>
          <p:cNvPr id="16390" name="Text Box 9">
            <a:extLst>
              <a:ext uri="{FF2B5EF4-FFF2-40B4-BE49-F238E27FC236}">
                <a16:creationId xmlns:a16="http://schemas.microsoft.com/office/drawing/2014/main" id="{76B357C2-6EB0-7B62-838F-EC534DE71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057400"/>
            <a:ext cx="5792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dirty="0">
                <a:latin typeface="Times New Roman" panose="02020603050405020304" pitchFamily="18" charset="0"/>
              </a:rPr>
              <a:t>                                                                             </a:t>
            </a:r>
            <a:r>
              <a:rPr lang="fr-FR" altLang="fr-FR" sz="1200" b="1" dirty="0">
                <a:latin typeface="Times New Roman" panose="02020603050405020304" pitchFamily="18" charset="0"/>
              </a:rPr>
              <a:t>G.BOUTELEUX</a:t>
            </a:r>
          </a:p>
        </p:txBody>
      </p:sp>
      <p:sp>
        <p:nvSpPr>
          <p:cNvPr id="16391" name="Text Box 10">
            <a:extLst>
              <a:ext uri="{FF2B5EF4-FFF2-40B4-BE49-F238E27FC236}">
                <a16:creationId xmlns:a16="http://schemas.microsoft.com/office/drawing/2014/main" id="{2BCA79E5-97C5-DFB3-E41D-626E8CC52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5908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b="1">
                <a:latin typeface="Times New Roman" panose="02020603050405020304" pitchFamily="18" charset="0"/>
              </a:rPr>
              <a:t>        JP. HOUILLIEZ/F.LEMATTRE</a:t>
            </a:r>
          </a:p>
        </p:txBody>
      </p:sp>
      <p:sp>
        <p:nvSpPr>
          <p:cNvPr id="16392" name="Text Box 11">
            <a:extLst>
              <a:ext uri="{FF2B5EF4-FFF2-40B4-BE49-F238E27FC236}">
                <a16:creationId xmlns:a16="http://schemas.microsoft.com/office/drawing/2014/main" id="{6DF77E9D-8531-97CE-DC74-CEE15C7BA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971800"/>
            <a:ext cx="2971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>
                <a:latin typeface="Times New Roman" panose="02020603050405020304" pitchFamily="18" charset="0"/>
              </a:rPr>
              <a:t>                          </a:t>
            </a:r>
            <a:r>
              <a:rPr lang="fr-FR" altLang="fr-FR" sz="1200" b="1">
                <a:latin typeface="Times New Roman" panose="02020603050405020304" pitchFamily="18" charset="0"/>
              </a:rPr>
              <a:t>J. RIBAILLE</a:t>
            </a:r>
          </a:p>
        </p:txBody>
      </p:sp>
      <p:sp>
        <p:nvSpPr>
          <p:cNvPr id="16393" name="Text Box 12">
            <a:extLst>
              <a:ext uri="{FF2B5EF4-FFF2-40B4-BE49-F238E27FC236}">
                <a16:creationId xmlns:a16="http://schemas.microsoft.com/office/drawing/2014/main" id="{33C8FC56-C258-B52F-5092-5B7D9FF3E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276600"/>
            <a:ext cx="7241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 dirty="0">
                <a:latin typeface="Times New Roman" panose="02020603050405020304" pitchFamily="18" charset="0"/>
              </a:rPr>
              <a:t> 4- </a:t>
            </a:r>
            <a:r>
              <a:rPr lang="fr-FR" altLang="fr-FR" sz="1800" b="1" dirty="0">
                <a:latin typeface="Times New Roman" panose="02020603050405020304" pitchFamily="18" charset="0"/>
              </a:rPr>
              <a:t>RAPPORT FINANCIER.                          </a:t>
            </a:r>
            <a:r>
              <a:rPr lang="fr-FR" altLang="fr-FR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PAS PUBLIE</a:t>
            </a:r>
          </a:p>
        </p:txBody>
      </p:sp>
      <p:sp>
        <p:nvSpPr>
          <p:cNvPr id="16395" name="Text Box 16">
            <a:extLst>
              <a:ext uri="{FF2B5EF4-FFF2-40B4-BE49-F238E27FC236}">
                <a16:creationId xmlns:a16="http://schemas.microsoft.com/office/drawing/2014/main" id="{C3C48365-B9F2-2257-BB80-2C21E7A00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81525"/>
            <a:ext cx="944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6396" name="Text Box 17">
            <a:extLst>
              <a:ext uri="{FF2B5EF4-FFF2-40B4-BE49-F238E27FC236}">
                <a16:creationId xmlns:a16="http://schemas.microsoft.com/office/drawing/2014/main" id="{05E45138-9858-FBAB-9A18-80CADF2AC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44900"/>
            <a:ext cx="341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397" name="Text Box 20">
            <a:extLst>
              <a:ext uri="{FF2B5EF4-FFF2-40B4-BE49-F238E27FC236}">
                <a16:creationId xmlns:a16="http://schemas.microsoft.com/office/drawing/2014/main" id="{CB5AFEDF-61ED-29BC-459C-347557A1A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75" y="4652963"/>
            <a:ext cx="544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      </a:t>
            </a:r>
            <a:endParaRPr lang="fr-FR" altLang="fr-FR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9" name="Text Box 46">
            <a:extLst>
              <a:ext uri="{FF2B5EF4-FFF2-40B4-BE49-F238E27FC236}">
                <a16:creationId xmlns:a16="http://schemas.microsoft.com/office/drawing/2014/main" id="{27B3DA80-8F65-467B-E838-30F5F2DD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733800"/>
            <a:ext cx="3490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5- </a:t>
            </a:r>
            <a:r>
              <a:rPr lang="fr-FR" alt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ORGANISATION 2024/2025</a:t>
            </a:r>
          </a:p>
        </p:txBody>
      </p:sp>
      <p:sp>
        <p:nvSpPr>
          <p:cNvPr id="16400" name="Text Box 47">
            <a:extLst>
              <a:ext uri="{FF2B5EF4-FFF2-40B4-BE49-F238E27FC236}">
                <a16:creationId xmlns:a16="http://schemas.microsoft.com/office/drawing/2014/main" id="{661D307D-5BF3-C017-DAAC-DC514FD37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810000"/>
            <a:ext cx="3208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b="1">
                <a:latin typeface="Times New Roman" panose="02020603050405020304" pitchFamily="18" charset="0"/>
              </a:rPr>
              <a:t>J.RIBAILLE/JP HOUILLIEZ/F.LEMATTRE</a:t>
            </a:r>
          </a:p>
        </p:txBody>
      </p:sp>
      <p:sp>
        <p:nvSpPr>
          <p:cNvPr id="16401" name="ZoneTexte 33">
            <a:extLst>
              <a:ext uri="{FF2B5EF4-FFF2-40B4-BE49-F238E27FC236}">
                <a16:creationId xmlns:a16="http://schemas.microsoft.com/office/drawing/2014/main" id="{C532ACE5-B327-51D6-43B2-11E9A6D8E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114800"/>
            <a:ext cx="3338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 </a:t>
            </a:r>
            <a:r>
              <a:rPr lang="fr-FR" alt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COMITE DIRECTEUR</a:t>
            </a:r>
          </a:p>
          <a:p>
            <a:pPr eaLnBrk="1" hangingPunct="1"/>
            <a:endParaRPr lang="fr-FR" alt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2" name="ZoneTexte 34">
            <a:extLst>
              <a:ext uri="{FF2B5EF4-FFF2-40B4-BE49-F238E27FC236}">
                <a16:creationId xmlns:a16="http://schemas.microsoft.com/office/drawing/2014/main" id="{94628C77-B1E6-3630-A87D-037CCA5C5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191000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fr-FR" altLang="fr-FR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3" name="ZoneTexte 35">
            <a:extLst>
              <a:ext uri="{FF2B5EF4-FFF2-40B4-BE49-F238E27FC236}">
                <a16:creationId xmlns:a16="http://schemas.microsoft.com/office/drawing/2014/main" id="{11B3479C-9D89-ECF8-53CD-27F871D3C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495800"/>
            <a:ext cx="2249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 </a:t>
            </a:r>
            <a:r>
              <a:rPr lang="fr-FR" alt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RECOMPENSES</a:t>
            </a:r>
          </a:p>
          <a:p>
            <a:pPr eaLnBrk="1" hangingPunct="1"/>
            <a:endParaRPr lang="fr-FR" alt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4" name="Titre 36">
            <a:extLst>
              <a:ext uri="{FF2B5EF4-FFF2-40B4-BE49-F238E27FC236}">
                <a16:creationId xmlns:a16="http://schemas.microsoft.com/office/drawing/2014/main" id="{5F4C1F1A-EAC4-8C26-EBED-6CA605815236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187450" y="188913"/>
            <a:ext cx="77724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>
                <a:latin typeface="Brandish" pitchFamily="2" charset="0"/>
                <a:ea typeface="ＭＳ Ｐゴシック" panose="020B0600070205080204" pitchFamily="34" charset="-128"/>
              </a:rPr>
              <a:t>ORDRE DU JOUR</a:t>
            </a:r>
          </a:p>
        </p:txBody>
      </p:sp>
      <p:pic>
        <p:nvPicPr>
          <p:cNvPr id="16405" name="Picture 37" descr="H:\Assemblée générale USV\logo football usv.png">
            <a:extLst>
              <a:ext uri="{FF2B5EF4-FFF2-40B4-BE49-F238E27FC236}">
                <a16:creationId xmlns:a16="http://schemas.microsoft.com/office/drawing/2014/main" id="{6A1F7F72-BA62-6161-EF55-E7757EF10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0775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38" descr="H:\Assemblée générale USV\ballon-de-foot-47f58267.png">
            <a:extLst>
              <a:ext uri="{FF2B5EF4-FFF2-40B4-BE49-F238E27FC236}">
                <a16:creationId xmlns:a16="http://schemas.microsoft.com/office/drawing/2014/main" id="{02D9EE94-8AC3-6EC9-342E-767770DD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732463"/>
            <a:ext cx="8890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7" name="ZoneTexte 1">
            <a:extLst>
              <a:ext uri="{FF2B5EF4-FFF2-40B4-BE49-F238E27FC236}">
                <a16:creationId xmlns:a16="http://schemas.microsoft.com/office/drawing/2014/main" id="{6A03DE7F-A18D-89AF-CE16-60FF13A3B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941888"/>
            <a:ext cx="5200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/>
              <a:t>8- </a:t>
            </a:r>
            <a:r>
              <a:rPr lang="fr-FR" alt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CONCOURS DE BOULES DES SUPPORTERS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E41111-1933-95A5-C73A-9723511FB3B0}"/>
              </a:ext>
            </a:extLst>
          </p:cNvPr>
          <p:cNvSpPr txBox="1"/>
          <p:nvPr/>
        </p:nvSpPr>
        <p:spPr>
          <a:xfrm>
            <a:off x="1258888" y="5364748"/>
            <a:ext cx="275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9- </a:t>
            </a:r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VERRE DE L’AMITIE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05C1EB60-6759-D073-55B7-BD689C83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699080F-04CF-8A8A-28EC-A1F0E9A69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962626"/>
              </p:ext>
            </p:extLst>
          </p:nvPr>
        </p:nvGraphicFramePr>
        <p:xfrm>
          <a:off x="0" y="0"/>
          <a:ext cx="9036495" cy="7423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9198">
                  <a:extLst>
                    <a:ext uri="{9D8B030D-6E8A-4147-A177-3AD203B41FA5}">
                      <a16:colId xmlns:a16="http://schemas.microsoft.com/office/drawing/2014/main" val="4267868953"/>
                    </a:ext>
                  </a:extLst>
                </a:gridCol>
                <a:gridCol w="873527">
                  <a:extLst>
                    <a:ext uri="{9D8B030D-6E8A-4147-A177-3AD203B41FA5}">
                      <a16:colId xmlns:a16="http://schemas.microsoft.com/office/drawing/2014/main" val="4127317778"/>
                    </a:ext>
                  </a:extLst>
                </a:gridCol>
                <a:gridCol w="1208631">
                  <a:extLst>
                    <a:ext uri="{9D8B030D-6E8A-4147-A177-3AD203B41FA5}">
                      <a16:colId xmlns:a16="http://schemas.microsoft.com/office/drawing/2014/main" val="225767838"/>
                    </a:ext>
                  </a:extLst>
                </a:gridCol>
                <a:gridCol w="873527">
                  <a:extLst>
                    <a:ext uri="{9D8B030D-6E8A-4147-A177-3AD203B41FA5}">
                      <a16:colId xmlns:a16="http://schemas.microsoft.com/office/drawing/2014/main" val="3843252866"/>
                    </a:ext>
                  </a:extLst>
                </a:gridCol>
                <a:gridCol w="982719">
                  <a:extLst>
                    <a:ext uri="{9D8B030D-6E8A-4147-A177-3AD203B41FA5}">
                      <a16:colId xmlns:a16="http://schemas.microsoft.com/office/drawing/2014/main" val="2547356596"/>
                    </a:ext>
                  </a:extLst>
                </a:gridCol>
                <a:gridCol w="982719">
                  <a:extLst>
                    <a:ext uri="{9D8B030D-6E8A-4147-A177-3AD203B41FA5}">
                      <a16:colId xmlns:a16="http://schemas.microsoft.com/office/drawing/2014/main" val="1751886823"/>
                    </a:ext>
                  </a:extLst>
                </a:gridCol>
                <a:gridCol w="982719">
                  <a:extLst>
                    <a:ext uri="{9D8B030D-6E8A-4147-A177-3AD203B41FA5}">
                      <a16:colId xmlns:a16="http://schemas.microsoft.com/office/drawing/2014/main" val="3406918401"/>
                    </a:ext>
                  </a:extLst>
                </a:gridCol>
                <a:gridCol w="1009075">
                  <a:extLst>
                    <a:ext uri="{9D8B030D-6E8A-4147-A177-3AD203B41FA5}">
                      <a16:colId xmlns:a16="http://schemas.microsoft.com/office/drawing/2014/main" val="3013938167"/>
                    </a:ext>
                  </a:extLst>
                </a:gridCol>
                <a:gridCol w="1084380">
                  <a:extLst>
                    <a:ext uri="{9D8B030D-6E8A-4147-A177-3AD203B41FA5}">
                      <a16:colId xmlns:a16="http://schemas.microsoft.com/office/drawing/2014/main" val="2034352278"/>
                    </a:ext>
                  </a:extLst>
                </a:gridCol>
              </a:tblGrid>
              <a:tr h="278295">
                <a:tc gridSpan="9">
                  <a:txBody>
                    <a:bodyPr/>
                    <a:lstStyle/>
                    <a:p>
                      <a:pPr algn="ctr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CC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481287"/>
                  </a:ext>
                </a:extLst>
              </a:tr>
              <a:tr h="219707">
                <a:tc gridSpan="9"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178205"/>
                  </a:ext>
                </a:extLst>
              </a:tr>
              <a:tr h="402801">
                <a:tc gridSpan="3"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99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effectLst/>
                        <a:highlight>
                          <a:srgbClr val="33CCCC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effectLst/>
                        <a:highlight>
                          <a:srgbClr val="33CCCC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effectLst/>
                        <a:highlight>
                          <a:srgbClr val="00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958305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extLst>
                  <a:ext uri="{0D108BD9-81ED-4DB2-BD59-A6C34878D82A}">
                    <a16:rowId xmlns:a16="http://schemas.microsoft.com/office/drawing/2014/main" val="314525417"/>
                  </a:ext>
                </a:extLst>
              </a:tr>
              <a:tr h="402801"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extLst>
                  <a:ext uri="{0D108BD9-81ED-4DB2-BD59-A6C34878D82A}">
                    <a16:rowId xmlns:a16="http://schemas.microsoft.com/office/drawing/2014/main" val="3644158637"/>
                  </a:ext>
                </a:extLst>
              </a:tr>
              <a:tr h="402801"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extLst>
                  <a:ext uri="{0D108BD9-81ED-4DB2-BD59-A6C34878D82A}">
                    <a16:rowId xmlns:a16="http://schemas.microsoft.com/office/drawing/2014/main" val="2804013075"/>
                  </a:ext>
                </a:extLst>
              </a:tr>
              <a:tr h="402801"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extLst>
                  <a:ext uri="{0D108BD9-81ED-4DB2-BD59-A6C34878D82A}">
                    <a16:rowId xmlns:a16="http://schemas.microsoft.com/office/drawing/2014/main" val="3641145380"/>
                  </a:ext>
                </a:extLst>
              </a:tr>
              <a:tr h="402801"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extLst>
                  <a:ext uri="{0D108BD9-81ED-4DB2-BD59-A6C34878D82A}">
                    <a16:rowId xmlns:a16="http://schemas.microsoft.com/office/drawing/2014/main" val="432051977"/>
                  </a:ext>
                </a:extLst>
              </a:tr>
              <a:tr h="402801"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extLst>
                  <a:ext uri="{0D108BD9-81ED-4DB2-BD59-A6C34878D82A}">
                    <a16:rowId xmlns:a16="http://schemas.microsoft.com/office/drawing/2014/main" val="4098574447"/>
                  </a:ext>
                </a:extLst>
              </a:tr>
              <a:tr h="402801"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1" u="none" strike="noStrike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extLst>
                  <a:ext uri="{0D108BD9-81ED-4DB2-BD59-A6C34878D82A}">
                    <a16:rowId xmlns:a16="http://schemas.microsoft.com/office/drawing/2014/main" val="1645954320"/>
                  </a:ext>
                </a:extLst>
              </a:tr>
              <a:tr h="402801"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extLst>
                  <a:ext uri="{0D108BD9-81ED-4DB2-BD59-A6C34878D82A}">
                    <a16:rowId xmlns:a16="http://schemas.microsoft.com/office/drawing/2014/main" val="3947470334"/>
                  </a:ext>
                </a:extLst>
              </a:tr>
              <a:tr h="263650"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none" strike="noStrike">
                        <a:solidFill>
                          <a:srgbClr val="000000"/>
                        </a:solidFill>
                        <a:effectLst/>
                        <a:highlight>
                          <a:srgbClr val="FABF8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extLst>
                  <a:ext uri="{0D108BD9-81ED-4DB2-BD59-A6C34878D82A}">
                    <a16:rowId xmlns:a16="http://schemas.microsoft.com/office/drawing/2014/main" val="1300019619"/>
                  </a:ext>
                </a:extLst>
              </a:tr>
              <a:tr h="402801"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extLst>
                  <a:ext uri="{0D108BD9-81ED-4DB2-BD59-A6C34878D82A}">
                    <a16:rowId xmlns:a16="http://schemas.microsoft.com/office/drawing/2014/main" val="385357914"/>
                  </a:ext>
                </a:extLst>
              </a:tr>
              <a:tr h="292943">
                <a:tc gridSpan="9"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533500"/>
                  </a:ext>
                </a:extLst>
              </a:tr>
              <a:tr h="292943"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254462"/>
                  </a:ext>
                </a:extLst>
              </a:tr>
              <a:tr h="402801"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effectLst/>
                        <a:highlight>
                          <a:srgbClr val="FFCC99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extLst>
                  <a:ext uri="{0D108BD9-81ED-4DB2-BD59-A6C34878D82A}">
                    <a16:rowId xmlns:a16="http://schemas.microsoft.com/office/drawing/2014/main" val="1766375850"/>
                  </a:ext>
                </a:extLst>
              </a:tr>
              <a:tr h="402801"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sng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extLst>
                  <a:ext uri="{0D108BD9-81ED-4DB2-BD59-A6C34878D82A}">
                    <a16:rowId xmlns:a16="http://schemas.microsoft.com/office/drawing/2014/main" val="1593754476"/>
                  </a:ext>
                </a:extLst>
              </a:tr>
              <a:tr h="205010"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sng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Verdana" panose="020B060403050404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extLst>
                  <a:ext uri="{0D108BD9-81ED-4DB2-BD59-A6C34878D82A}">
                    <a16:rowId xmlns:a16="http://schemas.microsoft.com/office/drawing/2014/main" val="2898791015"/>
                  </a:ext>
                </a:extLst>
              </a:tr>
              <a:tr h="263650">
                <a:tc gridSpan="9"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C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862353"/>
                  </a:ext>
                </a:extLst>
              </a:tr>
              <a:tr h="205010">
                <a:tc gridSpan="9">
                  <a:txBody>
                    <a:bodyPr/>
                    <a:lstStyle/>
                    <a:p>
                      <a:pPr algn="ctr" fontAlgn="ctr"/>
                      <a:endParaRPr lang="fr-FR" sz="1400" b="1" i="0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268083"/>
                  </a:ext>
                </a:extLst>
              </a:tr>
              <a:tr h="410121"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fr-FR" sz="1400" b="1" i="0" u="none" strike="noStrike"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1" u="sng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C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ctr"/>
                </a:tc>
                <a:extLst>
                  <a:ext uri="{0D108BD9-81ED-4DB2-BD59-A6C34878D82A}">
                    <a16:rowId xmlns:a16="http://schemas.microsoft.com/office/drawing/2014/main" val="2682988046"/>
                  </a:ext>
                </a:extLst>
              </a:tr>
              <a:tr h="292943">
                <a:tc gridSpan="9"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88" marR="7788" marT="7788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518525"/>
                  </a:ext>
                </a:extLst>
              </a:tr>
            </a:tbl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AE754535-1773-536A-799A-3AEABB4CA5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139783"/>
              </p:ext>
            </p:extLst>
          </p:nvPr>
        </p:nvGraphicFramePr>
        <p:xfrm>
          <a:off x="-324544" y="260648"/>
          <a:ext cx="9049827" cy="729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4" imgW="7912100" imgH="6375400" progId="Excel.Sheet.12">
                  <p:embed/>
                </p:oleObj>
              </mc:Choice>
              <mc:Fallback>
                <p:oleObj name="Feuille de calcul" r:id="rId4" imgW="7912100" imgH="6375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24544" y="260648"/>
                        <a:ext cx="9049827" cy="7292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">
            <a:extLst>
              <a:ext uri="{FF2B5EF4-FFF2-40B4-BE49-F238E27FC236}">
                <a16:creationId xmlns:a16="http://schemas.microsoft.com/office/drawing/2014/main" id="{2C4E2173-AA24-5E83-9BF3-A2C33AA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27" y="329640"/>
            <a:ext cx="512634" cy="51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E2683-3783-04AF-848E-D6D044E3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FFC592-6B29-13DE-75E4-7B78D04CD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10" y="68361"/>
            <a:ext cx="48462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0A6D770-1510-D187-3D17-88FF9A5C327C}"/>
              </a:ext>
            </a:extLst>
          </p:cNvPr>
          <p:cNvSpPr txBox="1"/>
          <p:nvPr/>
        </p:nvSpPr>
        <p:spPr>
          <a:xfrm>
            <a:off x="251520" y="2348880"/>
            <a:ext cx="398057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/>
              <a:t>A partir de septembre 2024</a:t>
            </a:r>
          </a:p>
          <a:p>
            <a:endParaRPr lang="fr-FR" sz="1800" b="1" dirty="0"/>
          </a:p>
          <a:p>
            <a:r>
              <a:rPr lang="fr-FR" sz="1800" b="1" dirty="0"/>
              <a:t>Achats sur internet d’équipements</a:t>
            </a:r>
          </a:p>
          <a:p>
            <a:endParaRPr lang="fr-FR" dirty="0"/>
          </a:p>
          <a:p>
            <a:r>
              <a:rPr lang="fr-FR" dirty="0"/>
              <a:t>       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JAKO</a:t>
            </a:r>
            <a:r>
              <a:rPr lang="fr-FR" dirty="0"/>
              <a:t> / </a:t>
            </a:r>
            <a:r>
              <a:rPr lang="fr-FR" b="1" dirty="0">
                <a:solidFill>
                  <a:srgbClr val="FF0000"/>
                </a:solidFill>
              </a:rPr>
              <a:t>US VERMELLES</a:t>
            </a:r>
          </a:p>
        </p:txBody>
      </p:sp>
    </p:spTree>
    <p:extLst>
      <p:ext uri="{BB962C8B-B14F-4D97-AF65-F5344CB8AC3E}">
        <p14:creationId xmlns:p14="http://schemas.microsoft.com/office/powerpoint/2010/main" val="576197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 2">
            <a:extLst>
              <a:ext uri="{FF2B5EF4-FFF2-40B4-BE49-F238E27FC236}">
                <a16:creationId xmlns:a16="http://schemas.microsoft.com/office/drawing/2014/main" id="{11665E42-910B-5804-C70A-BC64E1E25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00013"/>
            <a:ext cx="9504363" cy="712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ZoneTexte 1">
            <a:extLst>
              <a:ext uri="{FF2B5EF4-FFF2-40B4-BE49-F238E27FC236}">
                <a16:creationId xmlns:a16="http://schemas.microsoft.com/office/drawing/2014/main" id="{33C33A01-DC83-EAF6-38B7-352D7C0D2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92150"/>
            <a:ext cx="63960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6600">
                <a:solidFill>
                  <a:schemeClr val="bg1"/>
                </a:solidFill>
                <a:latin typeface="Brandish" pitchFamily="2" charset="0"/>
              </a:rPr>
              <a:t>Récompenses</a:t>
            </a: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 4">
            <a:extLst>
              <a:ext uri="{FF2B5EF4-FFF2-40B4-BE49-F238E27FC236}">
                <a16:creationId xmlns:a16="http://schemas.microsoft.com/office/drawing/2014/main" id="{AEBF12E5-EB76-607B-5752-1646A9AAF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9850"/>
            <a:ext cx="8953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ZoneTexte 15">
            <a:extLst>
              <a:ext uri="{FF2B5EF4-FFF2-40B4-BE49-F238E27FC236}">
                <a16:creationId xmlns:a16="http://schemas.microsoft.com/office/drawing/2014/main" id="{70E31871-F5A7-C588-DFBC-DA857BFB1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115888"/>
            <a:ext cx="3267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4000" b="1">
                <a:latin typeface="Brandish" pitchFamily="2" charset="0"/>
              </a:rPr>
              <a:t>EDUCATEURS</a:t>
            </a:r>
          </a:p>
        </p:txBody>
      </p:sp>
      <p:sp>
        <p:nvSpPr>
          <p:cNvPr id="49158" name="ZoneTexte 10">
            <a:extLst>
              <a:ext uri="{FF2B5EF4-FFF2-40B4-BE49-F238E27FC236}">
                <a16:creationId xmlns:a16="http://schemas.microsoft.com/office/drawing/2014/main" id="{8ED5FE1B-459F-C3DB-D982-B8082DFBC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438400"/>
            <a:ext cx="3825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 dirty="0"/>
              <a:t>Virginie HERBAUX</a:t>
            </a:r>
          </a:p>
        </p:txBody>
      </p:sp>
      <p:sp>
        <p:nvSpPr>
          <p:cNvPr id="49159" name="ZoneTexte 11">
            <a:extLst>
              <a:ext uri="{FF2B5EF4-FFF2-40B4-BE49-F238E27FC236}">
                <a16:creationId xmlns:a16="http://schemas.microsoft.com/office/drawing/2014/main" id="{6714DA58-F27B-8C46-6BC9-CDAC25B62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81600"/>
            <a:ext cx="472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 dirty="0"/>
              <a:t>Bertrand HERBAUX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40A0F7-B958-BD68-CD09-2518FC18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0" y="1772816"/>
            <a:ext cx="1324187" cy="15841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6F8E41-779D-DADE-487D-5779CCDCA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782" y="4365104"/>
            <a:ext cx="1516562" cy="173089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4">
            <a:extLst>
              <a:ext uri="{FF2B5EF4-FFF2-40B4-BE49-F238E27FC236}">
                <a16:creationId xmlns:a16="http://schemas.microsoft.com/office/drawing/2014/main" id="{F3C28985-DB60-3D2C-EF40-C4C288B93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9850"/>
            <a:ext cx="8953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ZoneTexte 15">
            <a:extLst>
              <a:ext uri="{FF2B5EF4-FFF2-40B4-BE49-F238E27FC236}">
                <a16:creationId xmlns:a16="http://schemas.microsoft.com/office/drawing/2014/main" id="{40D90D6E-102F-A753-DA3B-B63AF9547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115888"/>
            <a:ext cx="3262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>
                <a:latin typeface="Brandish" pitchFamily="2" charset="0"/>
              </a:rPr>
              <a:t>SO BENEVOLES</a:t>
            </a:r>
          </a:p>
        </p:txBody>
      </p:sp>
      <p:sp>
        <p:nvSpPr>
          <p:cNvPr id="50180" name="ZoneTexte 1">
            <a:extLst>
              <a:ext uri="{FF2B5EF4-FFF2-40B4-BE49-F238E27FC236}">
                <a16:creationId xmlns:a16="http://schemas.microsoft.com/office/drawing/2014/main" id="{C3D8673D-E087-2FC0-1F1E-8762A37F3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60575"/>
            <a:ext cx="225254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 dirty="0"/>
              <a:t>Dorian VILAIN</a:t>
            </a:r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</p:txBody>
      </p:sp>
      <p:sp>
        <p:nvSpPr>
          <p:cNvPr id="50181" name="ZoneTexte 6">
            <a:extLst>
              <a:ext uri="{FF2B5EF4-FFF2-40B4-BE49-F238E27FC236}">
                <a16:creationId xmlns:a16="http://schemas.microsoft.com/office/drawing/2014/main" id="{225D8085-4712-67D7-0F30-525FC0EA3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581525"/>
            <a:ext cx="2708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 dirty="0"/>
              <a:t>Timéo BOCQUET</a:t>
            </a:r>
          </a:p>
        </p:txBody>
      </p:sp>
      <p:pic>
        <p:nvPicPr>
          <p:cNvPr id="50182" name="Image 7" descr="Unknown-6.jpeg">
            <a:extLst>
              <a:ext uri="{FF2B5EF4-FFF2-40B4-BE49-F238E27FC236}">
                <a16:creationId xmlns:a16="http://schemas.microsoft.com/office/drawing/2014/main" id="{997B2C81-7D43-9463-55F3-9E198D49E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158273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85E508-855C-07E0-2DB1-B629E8C6A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171" y="1378783"/>
            <a:ext cx="1728192" cy="1795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0913BC-4C0F-A7DB-652C-9571E8BB7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678" y="4005064"/>
            <a:ext cx="1871885" cy="18718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4">
            <a:extLst>
              <a:ext uri="{FF2B5EF4-FFF2-40B4-BE49-F238E27FC236}">
                <a16:creationId xmlns:a16="http://schemas.microsoft.com/office/drawing/2014/main" id="{F3C28985-DB60-3D2C-EF40-C4C288B93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59" y="226249"/>
            <a:ext cx="1565187" cy="183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ZoneTexte 1">
            <a:extLst>
              <a:ext uri="{FF2B5EF4-FFF2-40B4-BE49-F238E27FC236}">
                <a16:creationId xmlns:a16="http://schemas.microsoft.com/office/drawing/2014/main" id="{C3D8673D-E087-2FC0-1F1E-8762A37F3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41" y="2464944"/>
            <a:ext cx="3923959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 b="1" dirty="0"/>
              <a:t>Lou Ambre FRANCKE</a:t>
            </a:r>
          </a:p>
          <a:p>
            <a:endParaRPr lang="fr-FR" altLang="fr-FR" sz="2400" b="1" dirty="0"/>
          </a:p>
          <a:p>
            <a:r>
              <a:rPr lang="fr-FR" altLang="fr-FR" sz="1800" b="1" dirty="0"/>
              <a:t>Vermelloise depuis le 11/09/2017</a:t>
            </a:r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37FFC4-55DD-CB6C-CCDB-0740064E8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t="12722" r="55556" b="51302"/>
          <a:stretch/>
        </p:blipFill>
        <p:spPr>
          <a:xfrm>
            <a:off x="908365" y="4215658"/>
            <a:ext cx="2080173" cy="2582852"/>
          </a:xfrm>
          <a:prstGeom prst="rect">
            <a:avLst/>
          </a:prstGeom>
        </p:spPr>
      </p:pic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F2787E38-E755-E985-2912-1BF561788715}"/>
              </a:ext>
            </a:extLst>
          </p:cNvPr>
          <p:cNvSpPr/>
          <p:nvPr/>
        </p:nvSpPr>
        <p:spPr>
          <a:xfrm>
            <a:off x="3726892" y="1001336"/>
            <a:ext cx="1565187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CDE036-6587-AB8A-08F8-F68DE3EC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173" y="481295"/>
            <a:ext cx="1239788" cy="15215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B1F0E7-AC18-75F9-0230-864996978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584" y="2464943"/>
            <a:ext cx="3147760" cy="419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63336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 4">
            <a:extLst>
              <a:ext uri="{FF2B5EF4-FFF2-40B4-BE49-F238E27FC236}">
                <a16:creationId xmlns:a16="http://schemas.microsoft.com/office/drawing/2014/main" id="{A18951C1-AFAB-9A70-EB1E-04355683C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9850"/>
            <a:ext cx="8953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ZoneTexte 15">
            <a:extLst>
              <a:ext uri="{FF2B5EF4-FFF2-40B4-BE49-F238E27FC236}">
                <a16:creationId xmlns:a16="http://schemas.microsoft.com/office/drawing/2014/main" id="{4313FC77-6856-721F-C66C-4F745C586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3813"/>
            <a:ext cx="3441968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 dirty="0">
                <a:latin typeface="Brandish" pitchFamily="2" charset="0"/>
              </a:rPr>
              <a:t>CHAMPIONS 23/24</a:t>
            </a:r>
          </a:p>
        </p:txBody>
      </p:sp>
      <p:sp>
        <p:nvSpPr>
          <p:cNvPr id="52228" name="ZoneTexte 8">
            <a:extLst>
              <a:ext uri="{FF2B5EF4-FFF2-40B4-BE49-F238E27FC236}">
                <a16:creationId xmlns:a16="http://schemas.microsoft.com/office/drawing/2014/main" id="{783A1259-76F4-2993-5EB5-36A06A0E8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1025" y="3455173"/>
            <a:ext cx="1031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600" b="1" dirty="0"/>
              <a:t>U14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4BE421-DE00-19DE-EE20-7E3AEC7C3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52" y="3573677"/>
            <a:ext cx="3683509" cy="369332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b="1" dirty="0">
                <a:solidFill>
                  <a:srgbClr val="000000"/>
                </a:solidFill>
                <a:latin typeface="Brandish Regular" charset="0"/>
              </a:rPr>
              <a:t>Champions U14  </a:t>
            </a:r>
            <a:r>
              <a:rPr lang="fr-FR" altLang="fr-FR" sz="1800" b="1" dirty="0" err="1">
                <a:solidFill>
                  <a:srgbClr val="000000"/>
                </a:solidFill>
                <a:latin typeface="Brandish Regular" charset="0"/>
              </a:rPr>
              <a:t>accédent</a:t>
            </a:r>
            <a:r>
              <a:rPr lang="fr-FR" altLang="fr-FR" sz="1800" b="1" dirty="0">
                <a:solidFill>
                  <a:srgbClr val="000000"/>
                </a:solidFill>
                <a:latin typeface="Brandish Regular" charset="0"/>
              </a:rPr>
              <a:t> en U15 R2</a:t>
            </a:r>
          </a:p>
        </p:txBody>
      </p:sp>
      <p:pic>
        <p:nvPicPr>
          <p:cNvPr id="52237" name="Inconnu.mp4" descr="/Users/jacquesribaille/Library/Containers/com.apple.mail/Data/Library/Mail Downloads/76E429DE-A18C-470B-A546-E777822221FC/Inconnu.mp4">
            <a:hlinkClick r:id="" action="ppaction://media"/>
            <a:extLst>
              <a:ext uri="{FF2B5EF4-FFF2-40B4-BE49-F238E27FC236}">
                <a16:creationId xmlns:a16="http://schemas.microsoft.com/office/drawing/2014/main" id="{A4850F1B-E843-FB50-EDCC-7470B360B822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9436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8">
            <a:extLst>
              <a:ext uri="{FF2B5EF4-FFF2-40B4-BE49-F238E27FC236}">
                <a16:creationId xmlns:a16="http://schemas.microsoft.com/office/drawing/2014/main" id="{69B697F7-BC98-7D69-9805-79E05CE04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1026" y="5239434"/>
            <a:ext cx="1031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600" b="1" dirty="0"/>
              <a:t>U15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DD115E-6E0D-B4F8-CDC6-E891EC39D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72" y="5377933"/>
            <a:ext cx="3983270" cy="369332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b="1" dirty="0">
                <a:solidFill>
                  <a:srgbClr val="000000"/>
                </a:solidFill>
                <a:latin typeface="Brandish Regular" charset="0"/>
              </a:rPr>
              <a:t>Champions U15 R2  </a:t>
            </a:r>
            <a:r>
              <a:rPr lang="fr-FR" altLang="fr-FR" sz="1800" b="1" dirty="0" err="1">
                <a:solidFill>
                  <a:srgbClr val="000000"/>
                </a:solidFill>
                <a:latin typeface="Brandish Regular" charset="0"/>
              </a:rPr>
              <a:t>accédent</a:t>
            </a:r>
            <a:r>
              <a:rPr lang="fr-FR" altLang="fr-FR" sz="1800" b="1" dirty="0">
                <a:solidFill>
                  <a:srgbClr val="000000"/>
                </a:solidFill>
                <a:latin typeface="Brandish Regular" charset="0"/>
              </a:rPr>
              <a:t> en U16 R1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4CEF25-ADA2-9BC5-F154-87EAE8182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1018160"/>
            <a:ext cx="2336800" cy="15009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D40C5EF-8DFE-5FC6-873D-BB6BCB3BE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93" y="1788358"/>
            <a:ext cx="3896708" cy="369332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800" b="1" dirty="0">
                <a:solidFill>
                  <a:srgbClr val="000000"/>
                </a:solidFill>
                <a:latin typeface="Brandish Regular" charset="0"/>
              </a:rPr>
              <a:t>Champions U13  </a:t>
            </a:r>
            <a:r>
              <a:rPr lang="fr-FR" altLang="fr-FR" sz="1800" b="1" dirty="0" err="1">
                <a:solidFill>
                  <a:srgbClr val="000000"/>
                </a:solidFill>
                <a:latin typeface="Brandish Regular" charset="0"/>
              </a:rPr>
              <a:t>accédent</a:t>
            </a:r>
            <a:r>
              <a:rPr lang="fr-FR" altLang="fr-FR" sz="1800" b="1" dirty="0">
                <a:solidFill>
                  <a:srgbClr val="000000"/>
                </a:solidFill>
                <a:latin typeface="Brandish Regular" charset="0"/>
              </a:rPr>
              <a:t> en U14 ligue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536427-FCFD-BF4B-FC82-3C06B7D3209C}"/>
              </a:ext>
            </a:extLst>
          </p:cNvPr>
          <p:cNvSpPr txBox="1"/>
          <p:nvPr/>
        </p:nvSpPr>
        <p:spPr>
          <a:xfrm>
            <a:off x="4961024" y="171219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U13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32FE04C-08BD-DDDA-20A0-27E021D15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9526" y="4701084"/>
            <a:ext cx="2336800" cy="16235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64E5C4-D89B-5183-AFAB-F382BF706D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066" t="20038" r="15633" b="20473"/>
          <a:stretch/>
        </p:blipFill>
        <p:spPr>
          <a:xfrm>
            <a:off x="6037656" y="2996951"/>
            <a:ext cx="2318944" cy="156277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2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223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 9">
            <a:extLst>
              <a:ext uri="{FF2B5EF4-FFF2-40B4-BE49-F238E27FC236}">
                <a16:creationId xmlns:a16="http://schemas.microsoft.com/office/drawing/2014/main" id="{06320910-406C-45BA-E051-16C1D5D0C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457200"/>
            <a:ext cx="15160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ZoneTexte 2">
            <a:extLst>
              <a:ext uri="{FF2B5EF4-FFF2-40B4-BE49-F238E27FC236}">
                <a16:creationId xmlns:a16="http://schemas.microsoft.com/office/drawing/2014/main" id="{23CB9E0B-23D6-0298-5A3B-1D64B5FE0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1143000"/>
            <a:ext cx="8886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/>
              <a:t>ASSOCIATION DES SUPPORTERS DE L’USV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05FA5E49-61B1-915D-03E8-F86857C71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313199"/>
              </p:ext>
            </p:extLst>
          </p:nvPr>
        </p:nvGraphicFramePr>
        <p:xfrm>
          <a:off x="467544" y="1781739"/>
          <a:ext cx="3456384" cy="4559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3" imgW="7264400" imgH="10553700" progId="Excel.Sheet.12">
                  <p:embed/>
                </p:oleObj>
              </mc:Choice>
              <mc:Fallback>
                <p:oleObj name="Feuille de calcul" r:id="rId3" imgW="7264400" imgH="10553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781739"/>
                        <a:ext cx="3456384" cy="4559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654CC7FD-169D-02DF-B1A3-B422C5E20D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730306"/>
              </p:ext>
            </p:extLst>
          </p:nvPr>
        </p:nvGraphicFramePr>
        <p:xfrm>
          <a:off x="4932040" y="1781739"/>
          <a:ext cx="3744416" cy="4865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5" imgW="6997700" imgH="10426700" progId="Excel.Sheet.12">
                  <p:embed/>
                </p:oleObj>
              </mc:Choice>
              <mc:Fallback>
                <p:oleObj name="Feuille de calcul" r:id="rId5" imgW="6997700" imgH="10426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1781739"/>
                        <a:ext cx="3744416" cy="4865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H:\Assemblée générale USV\logo football usv.png">
            <a:extLst>
              <a:ext uri="{FF2B5EF4-FFF2-40B4-BE49-F238E27FC236}">
                <a16:creationId xmlns:a16="http://schemas.microsoft.com/office/drawing/2014/main" id="{568C1083-30DE-2499-1C27-E475F869F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-171450"/>
            <a:ext cx="44021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ZoneTexte 4">
            <a:extLst>
              <a:ext uri="{FF2B5EF4-FFF2-40B4-BE49-F238E27FC236}">
                <a16:creationId xmlns:a16="http://schemas.microsoft.com/office/drawing/2014/main" id="{FFD42365-18FC-505D-D580-3E53FBBE5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868863"/>
            <a:ext cx="7754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6000">
                <a:latin typeface="Daydreamer" charset="0"/>
              </a:rPr>
              <a:t>Merci à toutes et tous!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5CC6C-45D1-F6CA-D971-35E107C2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09" y="1077686"/>
            <a:ext cx="8238956" cy="19240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950" b="1" dirty="0"/>
              <a:t>RAPPORT ADMINISTRATIF</a:t>
            </a:r>
            <a:br>
              <a:rPr lang="fr-FR" sz="4950" dirty="0">
                <a:solidFill>
                  <a:srgbClr val="0070C0"/>
                </a:solidFill>
              </a:rPr>
            </a:br>
            <a:br>
              <a:rPr lang="fr-FR" sz="4950" dirty="0">
                <a:solidFill>
                  <a:srgbClr val="0070C0"/>
                </a:solidFill>
              </a:rPr>
            </a:br>
            <a:br>
              <a:rPr lang="fr-FR" sz="4950" dirty="0">
                <a:solidFill>
                  <a:srgbClr val="0070C0"/>
                </a:solidFill>
              </a:rPr>
            </a:br>
            <a:r>
              <a:rPr lang="fr-FR" sz="4950" dirty="0">
                <a:solidFill>
                  <a:srgbClr val="0070C0"/>
                </a:solidFill>
              </a:rPr>
              <a:t>La saison 2023 / 2024 </a:t>
            </a:r>
            <a:br>
              <a:rPr lang="fr-FR" sz="4950" dirty="0">
                <a:solidFill>
                  <a:srgbClr val="0070C0"/>
                </a:solidFill>
              </a:rPr>
            </a:br>
            <a:r>
              <a:rPr lang="fr-FR" sz="4950" dirty="0">
                <a:solidFill>
                  <a:srgbClr val="0070C0"/>
                </a:solidFill>
              </a:rPr>
              <a:t>en quelques chiffres …</a:t>
            </a:r>
            <a:br>
              <a:rPr lang="fr-FR" dirty="0"/>
            </a:b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66AA38-237D-5448-14AA-966A9DBB6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0"/>
            <a:ext cx="1048498" cy="10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68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B80817-C669-D48A-AC9C-1DE10C3AA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36" y="2316218"/>
            <a:ext cx="5274128" cy="32390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B2BAC2-D69C-1F32-E115-5543851A3A4B}"/>
              </a:ext>
            </a:extLst>
          </p:cNvPr>
          <p:cNvSpPr/>
          <p:nvPr/>
        </p:nvSpPr>
        <p:spPr>
          <a:xfrm rot="21368453">
            <a:off x="999903" y="963178"/>
            <a:ext cx="2328139" cy="13619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5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573 </a:t>
            </a:r>
          </a:p>
          <a:p>
            <a:pPr algn="ctr"/>
            <a:r>
              <a:rPr lang="fr-FR" sz="3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licenciés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F90E9-098A-845C-AAF8-3BD6941B94C5}"/>
              </a:ext>
            </a:extLst>
          </p:cNvPr>
          <p:cNvSpPr/>
          <p:nvPr/>
        </p:nvSpPr>
        <p:spPr>
          <a:xfrm rot="419464">
            <a:off x="3496566" y="1299068"/>
            <a:ext cx="5571741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3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N°1 en Artois </a:t>
            </a:r>
          </a:p>
          <a:p>
            <a:pPr algn="ctr"/>
            <a:r>
              <a:rPr lang="fr-FR" sz="3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pour la 2</a:t>
            </a:r>
            <a:r>
              <a:rPr lang="fr-FR" sz="3000" baseline="30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fr-FR" sz="3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saison consécutive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B1409E-9241-C131-BD7C-F21C48573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0"/>
            <a:ext cx="1048498" cy="10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8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CAB407-1511-B444-B80A-C23589CFF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2" y="1047683"/>
            <a:ext cx="8197121" cy="4181517"/>
          </a:xfrm>
          <a:prstGeom prst="rect">
            <a:avLst/>
          </a:prstGeom>
        </p:spPr>
      </p:pic>
      <p:sp>
        <p:nvSpPr>
          <p:cNvPr id="12" name="Flèche : courbe vers la gauche 11">
            <a:extLst>
              <a:ext uri="{FF2B5EF4-FFF2-40B4-BE49-F238E27FC236}">
                <a16:creationId xmlns:a16="http://schemas.microsoft.com/office/drawing/2014/main" id="{917D072B-EAD8-F0F4-6380-67D0DBC5148D}"/>
              </a:ext>
            </a:extLst>
          </p:cNvPr>
          <p:cNvSpPr/>
          <p:nvPr/>
        </p:nvSpPr>
        <p:spPr>
          <a:xfrm rot="5400000">
            <a:off x="5194368" y="2590608"/>
            <a:ext cx="498023" cy="5775207"/>
          </a:xfrm>
          <a:prstGeom prst="curvedLef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ADE704-B98A-6688-841A-9F4D42076F19}"/>
              </a:ext>
            </a:extLst>
          </p:cNvPr>
          <p:cNvSpPr/>
          <p:nvPr/>
        </p:nvSpPr>
        <p:spPr>
          <a:xfrm>
            <a:off x="3131840" y="5527223"/>
            <a:ext cx="398417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+ 17 %</a:t>
            </a:r>
          </a:p>
          <a:p>
            <a:pPr algn="ctr"/>
            <a:r>
              <a:rPr lang="fr-FR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 5 ans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1832E1-A9F1-539D-A025-48FAD910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0"/>
            <a:ext cx="1048498" cy="10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44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18C1A5-319F-1F60-E5F9-E40DFAD0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9" y="2233550"/>
            <a:ext cx="8873019" cy="39353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66C82A-4E4B-804A-D076-E3FE9D9217AA}"/>
              </a:ext>
            </a:extLst>
          </p:cNvPr>
          <p:cNvSpPr/>
          <p:nvPr/>
        </p:nvSpPr>
        <p:spPr>
          <a:xfrm>
            <a:off x="440872" y="1118508"/>
            <a:ext cx="8327571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49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 formations dont 3 BMF</a:t>
            </a:r>
          </a:p>
          <a:p>
            <a:pPr algn="ctr"/>
            <a:endParaRPr lang="fr-FR" sz="4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8F5D05B-94EE-84A1-A386-91F8936C3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0"/>
            <a:ext cx="1048498" cy="10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57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A83E5A-4813-0BA0-2F23-4FBA7E5EA4A6}"/>
              </a:ext>
            </a:extLst>
          </p:cNvPr>
          <p:cNvSpPr/>
          <p:nvPr/>
        </p:nvSpPr>
        <p:spPr>
          <a:xfrm>
            <a:off x="-2442807" y="1092132"/>
            <a:ext cx="1065568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40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22 équipes </a:t>
            </a:r>
            <a:r>
              <a:rPr lang="fr-FR" sz="1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(foot à 11 et foot à 8)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967FC3-C110-8B4B-981D-6DB374DB8F07}"/>
              </a:ext>
            </a:extLst>
          </p:cNvPr>
          <p:cNvSpPr/>
          <p:nvPr/>
        </p:nvSpPr>
        <p:spPr>
          <a:xfrm>
            <a:off x="2949976" y="1936125"/>
            <a:ext cx="585666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fr-FR" sz="40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de 450 matchs officiels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4DFF48-BB5D-8EB1-524B-28FD5711FD9B}"/>
              </a:ext>
            </a:extLst>
          </p:cNvPr>
          <p:cNvSpPr/>
          <p:nvPr/>
        </p:nvSpPr>
        <p:spPr>
          <a:xfrm>
            <a:off x="2619965" y="2910396"/>
            <a:ext cx="325473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fr-FR" sz="40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Mais aussi 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216D-BF7A-B57B-A209-E4D9A8B0DAE8}"/>
              </a:ext>
            </a:extLst>
          </p:cNvPr>
          <p:cNvSpPr/>
          <p:nvPr/>
        </p:nvSpPr>
        <p:spPr>
          <a:xfrm>
            <a:off x="274186" y="3754388"/>
            <a:ext cx="4684345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33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287 cartons</a:t>
            </a:r>
          </a:p>
          <a:p>
            <a:pPr algn="ctr"/>
            <a:r>
              <a:rPr lang="fr-FR" sz="33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dont </a:t>
            </a:r>
          </a:p>
          <a:p>
            <a:pPr algn="ctr"/>
            <a:r>
              <a:rPr lang="fr-FR" sz="33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30 cartons rouges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4FE23C-9285-8468-2873-35C0A4BD193F}"/>
              </a:ext>
            </a:extLst>
          </p:cNvPr>
          <p:cNvSpPr/>
          <p:nvPr/>
        </p:nvSpPr>
        <p:spPr>
          <a:xfrm>
            <a:off x="5599937" y="4151578"/>
            <a:ext cx="241797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fr-FR" sz="40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 forfaits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ECC691-1116-9AB0-25DC-6306A6454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0"/>
            <a:ext cx="1048498" cy="10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24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>
            <a:extLst>
              <a:ext uri="{FF2B5EF4-FFF2-40B4-BE49-F238E27FC236}">
                <a16:creationId xmlns:a16="http://schemas.microsoft.com/office/drawing/2014/main" id="{273DEB76-3CF9-67A5-ADE6-49C160564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03188"/>
            <a:ext cx="2198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JP HOUILLIEZ</a:t>
            </a:r>
          </a:p>
          <a:p>
            <a:pPr eaLnBrk="1" hangingPunct="1"/>
            <a:r>
              <a:rPr lang="fr-FR" altLang="fr-FR" sz="1800"/>
              <a:t>F LEMATTRE</a:t>
            </a:r>
          </a:p>
        </p:txBody>
      </p:sp>
      <p:pic>
        <p:nvPicPr>
          <p:cNvPr id="19459" name="Picture 181" descr="H:\Assemblée générale USV\logo football usv.png">
            <a:extLst>
              <a:ext uri="{FF2B5EF4-FFF2-40B4-BE49-F238E27FC236}">
                <a16:creationId xmlns:a16="http://schemas.microsoft.com/office/drawing/2014/main" id="{5C01BB6D-D0E2-6943-B1FE-74577758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ZoneTexte 1">
            <a:extLst>
              <a:ext uri="{FF2B5EF4-FFF2-40B4-BE49-F238E27FC236}">
                <a16:creationId xmlns:a16="http://schemas.microsoft.com/office/drawing/2014/main" id="{1C00D1DA-FE0F-7A3D-16DE-581113336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15888"/>
            <a:ext cx="4097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4000" b="1" dirty="0">
                <a:latin typeface="Brandish" pitchFamily="2" charset="0"/>
              </a:rPr>
              <a:t>RAPPORT SPORTIF</a:t>
            </a:r>
          </a:p>
        </p:txBody>
      </p:sp>
      <p:sp>
        <p:nvSpPr>
          <p:cNvPr id="19461" name="ZoneTexte 5">
            <a:extLst>
              <a:ext uri="{FF2B5EF4-FFF2-40B4-BE49-F238E27FC236}">
                <a16:creationId xmlns:a16="http://schemas.microsoft.com/office/drawing/2014/main" id="{0B93BA74-B7C0-2EC7-8744-2FBDE2598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914963"/>
            <a:ext cx="38250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 dirty="0"/>
              <a:t>Bilan par catégorie</a:t>
            </a:r>
          </a:p>
          <a:p>
            <a:endParaRPr lang="fr-FR" altLang="fr-FR" sz="2400" b="1" dirty="0"/>
          </a:p>
          <a:p>
            <a:r>
              <a:rPr lang="fr-FR" altLang="fr-FR" sz="2400" b="1" dirty="0"/>
              <a:t> - Jean Pierre HOUILLIEZ</a:t>
            </a:r>
          </a:p>
          <a:p>
            <a:endParaRPr lang="fr-FR" altLang="fr-FR" sz="2400" b="1" dirty="0"/>
          </a:p>
          <a:p>
            <a:r>
              <a:rPr lang="fr-FR" altLang="fr-FR" sz="2400" b="1" dirty="0"/>
              <a:t>        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0D592B02-ED94-5A5F-8776-35EC736968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81598"/>
              </p:ext>
            </p:extLst>
          </p:nvPr>
        </p:nvGraphicFramePr>
        <p:xfrm>
          <a:off x="4148614" y="1903054"/>
          <a:ext cx="4835525" cy="4526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3" imgW="7251700" imgH="6172200" progId="Excel.Sheet.12">
                  <p:embed/>
                </p:oleObj>
              </mc:Choice>
              <mc:Fallback>
                <p:oleObj name="Feuille de calcul" r:id="rId3" imgW="7251700" imgH="6172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8614" y="1903054"/>
                        <a:ext cx="4835525" cy="4526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427DF59-07FF-3633-60F4-7CEEC29E5AFE}"/>
              </a:ext>
            </a:extLst>
          </p:cNvPr>
          <p:cNvSpPr txBox="1"/>
          <p:nvPr/>
        </p:nvSpPr>
        <p:spPr>
          <a:xfrm flipH="1">
            <a:off x="323528" y="6280447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- Florence</a:t>
            </a:r>
            <a:r>
              <a:rPr lang="fr-FR" b="1" dirty="0"/>
              <a:t> </a:t>
            </a:r>
            <a:r>
              <a:rPr lang="fr-FR" sz="2400" b="1" dirty="0"/>
              <a:t>LEMATTRE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Assemblée générale USV\c8467699a12fca07cb5781603c26db4f_large.jpeg.jpg">
            <a:extLst>
              <a:ext uri="{FF2B5EF4-FFF2-40B4-BE49-F238E27FC236}">
                <a16:creationId xmlns:a16="http://schemas.microsoft.com/office/drawing/2014/main" id="{7B67AB75-550C-133B-6E67-48AE3E3B6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0"/>
            <a:ext cx="11406188" cy="712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ZoneTexte 1">
            <a:extLst>
              <a:ext uri="{FF2B5EF4-FFF2-40B4-BE49-F238E27FC236}">
                <a16:creationId xmlns:a16="http://schemas.microsoft.com/office/drawing/2014/main" id="{D8869DE8-52EC-FEB0-4A75-5DBE8275C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3216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6000">
                <a:latin typeface="Brandish" pitchFamily="2" charset="0"/>
              </a:rPr>
              <a:t>RAPPORT D</a:t>
            </a:r>
            <a:r>
              <a:rPr lang="ja-JP" altLang="fr-FR" sz="6000">
                <a:latin typeface="Brandish" pitchFamily="2" charset="0"/>
              </a:rPr>
              <a:t>’</a:t>
            </a:r>
            <a:r>
              <a:rPr lang="fr-FR" altLang="ja-JP" sz="6000">
                <a:latin typeface="Brandish" pitchFamily="2" charset="0"/>
              </a:rPr>
              <a:t>ACTIVITES</a:t>
            </a:r>
            <a:endParaRPr lang="fr-FR" altLang="fr-FR" sz="6000">
              <a:latin typeface="Brandish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hème Office">
  <a:themeElements>
    <a:clrScheme name="Personnalisée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7474</TotalTime>
  <Words>486</Words>
  <Application>Microsoft Macintosh PowerPoint</Application>
  <PresentationFormat>Affichage à l'écran (4:3)</PresentationFormat>
  <Paragraphs>167</Paragraphs>
  <Slides>28</Slides>
  <Notes>8</Notes>
  <HiddenSlides>0</HiddenSlides>
  <MMClips>1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8" baseType="lpstr">
      <vt:lpstr>ＭＳ Ｐゴシック</vt:lpstr>
      <vt:lpstr>Arial</vt:lpstr>
      <vt:lpstr>Brandish</vt:lpstr>
      <vt:lpstr>Brandish Regular</vt:lpstr>
      <vt:lpstr>Calibri</vt:lpstr>
      <vt:lpstr>Daydreamer</vt:lpstr>
      <vt:lpstr>Times New Roman</vt:lpstr>
      <vt:lpstr>Verdana</vt:lpstr>
      <vt:lpstr>Thème Office</vt:lpstr>
      <vt:lpstr>Feuille de calcul</vt:lpstr>
      <vt:lpstr>Présentation PowerPoint</vt:lpstr>
      <vt:lpstr>ORDRE DU JOUR</vt:lpstr>
      <vt:lpstr>RAPPORT ADMINISTRATIF   La saison 2023 / 2024  en quelques chiffres 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Jacques RIBAILLE</dc:creator>
  <cp:lastModifiedBy>Jacques Ribaille</cp:lastModifiedBy>
  <cp:revision>1018</cp:revision>
  <cp:lastPrinted>2024-06-18T19:05:38Z</cp:lastPrinted>
  <dcterms:created xsi:type="dcterms:W3CDTF">2023-06-22T18:51:21Z</dcterms:created>
  <dcterms:modified xsi:type="dcterms:W3CDTF">2024-06-24T09:58:02Z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0008004c04000000000001023741</vt:lpwstr>
  </property>
</Properties>
</file>